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9"/>
  </p:notesMasterIdLst>
  <p:sldIdLst>
    <p:sldId id="797" r:id="rId2"/>
    <p:sldId id="768" r:id="rId3"/>
    <p:sldId id="770" r:id="rId4"/>
    <p:sldId id="769" r:id="rId5"/>
    <p:sldId id="771" r:id="rId6"/>
    <p:sldId id="775" r:id="rId7"/>
    <p:sldId id="772" r:id="rId8"/>
    <p:sldId id="774" r:id="rId9"/>
    <p:sldId id="773" r:id="rId10"/>
    <p:sldId id="776" r:id="rId11"/>
    <p:sldId id="793" r:id="rId12"/>
    <p:sldId id="777" r:id="rId13"/>
    <p:sldId id="778" r:id="rId14"/>
    <p:sldId id="780" r:id="rId15"/>
    <p:sldId id="779" r:id="rId16"/>
    <p:sldId id="781" r:id="rId17"/>
    <p:sldId id="782" r:id="rId18"/>
    <p:sldId id="789" r:id="rId19"/>
    <p:sldId id="788" r:id="rId20"/>
    <p:sldId id="790" r:id="rId21"/>
    <p:sldId id="791" r:id="rId22"/>
    <p:sldId id="792" r:id="rId23"/>
    <p:sldId id="795" r:id="rId24"/>
    <p:sldId id="794" r:id="rId25"/>
    <p:sldId id="783" r:id="rId26"/>
    <p:sldId id="796" r:id="rId27"/>
    <p:sldId id="807" r:id="rId28"/>
    <p:sldId id="804" r:id="rId29"/>
    <p:sldId id="801" r:id="rId30"/>
    <p:sldId id="806" r:id="rId31"/>
    <p:sldId id="800" r:id="rId32"/>
    <p:sldId id="805" r:id="rId33"/>
    <p:sldId id="803" r:id="rId34"/>
    <p:sldId id="802" r:id="rId35"/>
    <p:sldId id="784" r:id="rId36"/>
    <p:sldId id="785" r:id="rId37"/>
    <p:sldId id="809" r:id="rId38"/>
    <p:sldId id="810" r:id="rId39"/>
    <p:sldId id="811" r:id="rId40"/>
    <p:sldId id="812" r:id="rId41"/>
    <p:sldId id="813" r:id="rId42"/>
    <p:sldId id="787" r:id="rId43"/>
    <p:sldId id="814" r:id="rId44"/>
    <p:sldId id="815" r:id="rId45"/>
    <p:sldId id="820" r:id="rId46"/>
    <p:sldId id="821" r:id="rId47"/>
    <p:sldId id="824" r:id="rId48"/>
    <p:sldId id="819" r:id="rId49"/>
    <p:sldId id="825" r:id="rId50"/>
    <p:sldId id="786" r:id="rId51"/>
    <p:sldId id="816" r:id="rId52"/>
    <p:sldId id="817" r:id="rId53"/>
    <p:sldId id="818" r:id="rId54"/>
    <p:sldId id="798" r:id="rId55"/>
    <p:sldId id="799" r:id="rId56"/>
    <p:sldId id="822" r:id="rId57"/>
    <p:sldId id="823" r:id="rId5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주의 사항" id="{FF75EAE6-4897-433F-B50E-FBC810501092}">
          <p14:sldIdLst/>
        </p14:section>
        <p14:section name="표지 및 간지" id="{227E0504-245A-4BB0-BDFD-579F04F2F818}">
          <p14:sldIdLst>
            <p14:sldId id="797"/>
            <p14:sldId id="768"/>
            <p14:sldId id="770"/>
            <p14:sldId id="769"/>
            <p14:sldId id="771"/>
            <p14:sldId id="775"/>
            <p14:sldId id="772"/>
            <p14:sldId id="774"/>
            <p14:sldId id="773"/>
            <p14:sldId id="776"/>
            <p14:sldId id="793"/>
            <p14:sldId id="777"/>
            <p14:sldId id="778"/>
            <p14:sldId id="780"/>
            <p14:sldId id="779"/>
            <p14:sldId id="781"/>
            <p14:sldId id="782"/>
            <p14:sldId id="789"/>
            <p14:sldId id="788"/>
            <p14:sldId id="790"/>
            <p14:sldId id="791"/>
            <p14:sldId id="792"/>
            <p14:sldId id="795"/>
            <p14:sldId id="794"/>
            <p14:sldId id="783"/>
            <p14:sldId id="796"/>
            <p14:sldId id="807"/>
            <p14:sldId id="804"/>
            <p14:sldId id="801"/>
            <p14:sldId id="806"/>
            <p14:sldId id="800"/>
            <p14:sldId id="805"/>
            <p14:sldId id="803"/>
            <p14:sldId id="802"/>
            <p14:sldId id="784"/>
            <p14:sldId id="785"/>
            <p14:sldId id="809"/>
            <p14:sldId id="810"/>
            <p14:sldId id="811"/>
            <p14:sldId id="812"/>
            <p14:sldId id="813"/>
            <p14:sldId id="787"/>
            <p14:sldId id="814"/>
            <p14:sldId id="815"/>
            <p14:sldId id="820"/>
            <p14:sldId id="821"/>
            <p14:sldId id="824"/>
            <p14:sldId id="819"/>
            <p14:sldId id="825"/>
          </p14:sldIdLst>
        </p14:section>
        <p14:section name="일반" id="{1DED6887-6326-4729-BD2F-16FF690A204A}">
          <p14:sldIdLst>
            <p14:sldId id="786"/>
          </p14:sldIdLst>
        </p14:section>
        <p14:section name="일반" id="{FFA0E2C9-B290-E84B-AE4A-8F50E5FDE75A}">
          <p14:sldIdLst>
            <p14:sldId id="816"/>
            <p14:sldId id="817"/>
            <p14:sldId id="818"/>
            <p14:sldId id="798"/>
            <p14:sldId id="799"/>
            <p14:sldId id="822"/>
            <p14:sldId id="823"/>
          </p14:sldIdLst>
        </p14:section>
        <p14:section name="타임라인" id="{FD4887AD-ADCE-4410-8D30-9F353A4AE20D}">
          <p14:sldIdLst/>
        </p14:section>
        <p14:section name="팀 소개" id="{C0D0CBC3-37C7-423E-A8C4-362997B8132A}">
          <p14:sldIdLst/>
        </p14:section>
        <p14:section name="테이블 디자인" id="{261DA869-C230-48BD-8562-8B0B658980BD}">
          <p14:sldIdLst/>
        </p14:section>
        <p14:section name="차트 디자인" id="{BAF960DA-B799-4C81-9B8F-3F140296C7F9}">
          <p14:sldIdLst/>
        </p14:section>
        <p14:section name="목업 디자인" id="{BF963AB7-ED6B-48F0-9176-0823A9830DA6}">
          <p14:sldIdLst/>
        </p14:section>
        <p14:section name="인포그래픽" id="{58860DC3-E7CB-40A6-ADC5-8D3E2CB2A396}">
          <p14:sldIdLst/>
        </p14:section>
        <p14:section name="추가 슬라이드 2.0" id="{C7D8F488-7139-483F-B956-542BAE134F93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346" userDrawn="1">
          <p15:clr>
            <a:srgbClr val="A4A3A4"/>
          </p15:clr>
        </p15:guide>
        <p15:guide id="2" pos="347" userDrawn="1">
          <p15:clr>
            <a:srgbClr val="A4A3A4"/>
          </p15:clr>
        </p15:guide>
        <p15:guide id="3" orient="horz" pos="3974" userDrawn="1">
          <p15:clr>
            <a:srgbClr val="A4A3A4"/>
          </p15:clr>
        </p15:guide>
        <p15:guide id="4" pos="7333" userDrawn="1">
          <p15:clr>
            <a:srgbClr val="A4A3A4"/>
          </p15:clr>
        </p15:guide>
        <p15:guide id="5" pos="733" userDrawn="1">
          <p15:clr>
            <a:srgbClr val="A4A3A4"/>
          </p15:clr>
        </p15:guide>
        <p15:guide id="6" pos="694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18D"/>
    <a:srgbClr val="FF5657"/>
    <a:srgbClr val="FFFFFF"/>
    <a:srgbClr val="0049F0"/>
    <a:srgbClr val="2166FF"/>
    <a:srgbClr val="C8C9CD"/>
    <a:srgbClr val="C6C7CB"/>
    <a:srgbClr val="A805B3"/>
    <a:srgbClr val="FE0062"/>
    <a:srgbClr val="3775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  <p:ext uri="{1BD7E111-0CB8-44D6-8891-C1BB2F81B7CC}">
      <p1710:readonlyRecommended xmlns:p1710="http://schemas.microsoft.com/office/powerpoint/2017/10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79" autoAdjust="0"/>
    <p:restoredTop sz="96076" autoAdjust="0"/>
  </p:normalViewPr>
  <p:slideViewPr>
    <p:cSldViewPr snapToGrid="0">
      <p:cViewPr varScale="1">
        <p:scale>
          <a:sx n="110" d="100"/>
          <a:sy n="110" d="100"/>
        </p:scale>
        <p:origin x="496" y="168"/>
      </p:cViewPr>
      <p:guideLst>
        <p:guide orient="horz" pos="346"/>
        <p:guide pos="347"/>
        <p:guide orient="horz" pos="3974"/>
        <p:guide pos="7333"/>
        <p:guide pos="733"/>
        <p:guide pos="6947"/>
      </p:guideLst>
    </p:cSldViewPr>
  </p:slideViewPr>
  <p:outlineViewPr>
    <p:cViewPr>
      <p:scale>
        <a:sx n="33" d="100"/>
        <a:sy n="33" d="100"/>
      </p:scale>
      <p:origin x="0" y="-1902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41898"/>
    </p:cViewPr>
  </p:sorter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988710-0557-41BA-80DB-0EE5CAA80FD0}" type="datetimeFigureOut">
              <a:rPr lang="ko-KR" altLang="en-US" smtClean="0"/>
              <a:t>2023. 8. 31.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3C3363-C801-49CE-AC31-5F56AD12F7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75497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74A776-519C-4C45-8A2B-BEA507305B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9C83C7B-D5A1-4756-A43C-C77615AE05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612D814-90E0-47A0-AC87-54727DC5D1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9CA19A7-6982-497A-8CC6-29ADB563A4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930C7EB-B3D2-4B9B-8BAB-F3B32E377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68072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26C0CC-553F-4F34-B051-A16BE6B445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1CF6B2B-5D8F-430C-9456-755E94DCAE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92E18F0-75E3-49D0-9CF2-35803B764B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BDCEE16-96F2-4A65-92D4-629FBF8852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204EFC0-9776-4282-B82E-D6894A56B8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54293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2F0C14C-1565-4124-A2C4-1C958ED72D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38BB901-36EB-4746-AF11-43D2D3150C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264DFB7-531D-4942-95F8-8BF977A990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FBA073D-5ACB-44E6-BDD6-BA9A788685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D0F2A76-645F-4D9E-B572-05C2E3C959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07194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81274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274467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692174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551D85-C73F-4533-9E12-213D669BC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27C94A5-C384-4707-AF5A-CD3666C55B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F6B797F-7269-4DCC-A8FE-297E4F0DAF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5904562-11D5-4032-BC72-9DF4A18A8A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020CA92-9A70-4D8F-9889-1581F8F12F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59213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1114AE-9A77-442B-8E3C-9E35C7F02A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4413C87-7C55-4782-BB4A-F589ABEE16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475460F-031B-4F8F-A326-5E0DCEB7FD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CA4E998-91E9-4717-B63F-1EB5779248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5E43D9F-C5F1-4A57-B3AA-F1E73AAFA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7078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8E939A-7514-4AB5-B379-F9B861A70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DBDF72A-6E04-41CC-B996-817AE540983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3DC3A7C-7CF8-49EB-9C3C-4027F8A5F8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6046C75-2631-4AD2-8293-BBFDB850E2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727EB35-0222-49C2-A006-A344B62D22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33F2876-D3D6-4C36-9CF0-DB6F1948D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36330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020068-E57C-46E8-933A-93CB43D0D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1A1FAEA-A873-4B89-893D-A3FE4D51C7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A41ACB2-2586-4B15-A9EE-A0AB969919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6B0DCCA-A1F4-4CCC-9476-AEF894131E1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CEF83E3-73B5-446E-8064-521F65BACE1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4702479-CF4E-40A2-BEC9-9D7937C9AF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55AA256-0C71-4DA5-BF3F-6186CC983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67B615D-B1DA-4EFE-A0B5-735B04718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21229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92364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텍스트, 실외, 하늘, 도시이(가) 표시된 사진&#10;&#10;자동 생성된 설명">
            <a:extLst>
              <a:ext uri="{FF2B5EF4-FFF2-40B4-BE49-F238E27FC236}">
                <a16:creationId xmlns:a16="http://schemas.microsoft.com/office/drawing/2014/main" id="{662517FB-9751-7E9A-6C7B-50230EB0959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E013F258-D413-031D-11A5-111944683A6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53134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7BFE55-BAF6-481D-A63B-EE4E2FD832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28C6B2D-1C0D-4884-90F9-A4A94F6462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7063919-BF5F-4E34-B3E3-627A9D7007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F38731E-A2F4-4D3B-B24E-DFAB420FE5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D0625A1-FC87-4B05-9126-53C9C5B5BC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E335C6D-5460-4865-8CEC-B0C1D792A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20207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B05915-1523-4071-9C29-7CBBDE214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F97C157-678F-4A7D-8E85-A22BFE97F8E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1A5DE75-F889-44B8-9A03-335B27F5D0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FF04BF0-19C6-4595-B195-7F305BD163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CD2966C-A1A5-4C10-8B6F-995485BF47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AC9B13E-15C3-4AFF-8F6F-47A60D291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47153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041FDE2-0F80-4B0A-BA03-F4317890B1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E5EE4BA-F4CA-4C5A-BE03-C67D2D5034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2C44119-0275-420A-BDA8-85C44CAC38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54D573C-6F19-41FE-8104-333C764E08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DA8455C-A618-47C5-93B8-A9EBD0736C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76874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709" r:id="rId7"/>
    <p:sldLayoutId id="2147483656" r:id="rId8"/>
    <p:sldLayoutId id="2147483657" r:id="rId9"/>
    <p:sldLayoutId id="2147483658" r:id="rId10"/>
    <p:sldLayoutId id="2147483659" r:id="rId11"/>
    <p:sldLayoutId id="2147483706" r:id="rId12"/>
    <p:sldLayoutId id="2147483707" r:id="rId13"/>
    <p:sldLayoutId id="2147483708" r:id="rId14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gif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gif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gif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B27AB28-CF14-FC1A-550C-6B1DB6E94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1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7CF361-BFAA-6ADE-ECFE-F99EAC228007}"/>
              </a:ext>
            </a:extLst>
          </p:cNvPr>
          <p:cNvSpPr txBox="1"/>
          <p:nvPr/>
        </p:nvSpPr>
        <p:spPr>
          <a:xfrm>
            <a:off x="3727211" y="2775347"/>
            <a:ext cx="4806124" cy="101566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66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Pretendard Black" panose="02000A03000000020004" pitchFamily="50" charset="-127"/>
              </a:rPr>
              <a:t>Git &amp; </a:t>
            </a:r>
            <a:r>
              <a:rPr lang="en-US" altLang="ko-KR" sz="6600" spc="-3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Pretendard Black" panose="02000A03000000020004" pitchFamily="50" charset="-127"/>
              </a:rPr>
              <a:t>Github</a:t>
            </a:r>
            <a:endParaRPr lang="en-US" altLang="ko-KR" sz="66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  <a:cs typeface="Pretendard Black" panose="02000A0300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8CAD7C-2861-D05D-A1EB-39FD2CCD9D22}"/>
              </a:ext>
            </a:extLst>
          </p:cNvPr>
          <p:cNvSpPr txBox="1"/>
          <p:nvPr/>
        </p:nvSpPr>
        <p:spPr>
          <a:xfrm>
            <a:off x="3649947" y="2144701"/>
            <a:ext cx="4960653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32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ExtraLight" panose="02000303000000020004" pitchFamily="2" charset="-127"/>
                <a:ea typeface="Pretendard ExtraLight" panose="02000303000000020004" pitchFamily="2" charset="-127"/>
                <a:cs typeface="Pretendard ExtraLight" panose="02000303000000020004" pitchFamily="2" charset="-127"/>
              </a:rPr>
              <a:t>효과적인 프로젝트 협업을 위한</a:t>
            </a:r>
            <a:endParaRPr lang="en-US" altLang="ko-KR" sz="32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Pretendard ExtraLight" panose="02000303000000020004" pitchFamily="2" charset="-127"/>
              <a:ea typeface="Pretendard ExtraLight" panose="02000303000000020004" pitchFamily="2" charset="-127"/>
              <a:cs typeface="Pretendard ExtraLight" panose="02000303000000020004" pitchFamily="2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8B3750C-8D44-711D-CC51-4BE9B7969916}"/>
              </a:ext>
            </a:extLst>
          </p:cNvPr>
          <p:cNvSpPr/>
          <p:nvPr/>
        </p:nvSpPr>
        <p:spPr>
          <a:xfrm>
            <a:off x="0" y="192975"/>
            <a:ext cx="12192000" cy="435789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DD371978-0DF8-610B-C718-AF23FDB490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6927" y="350486"/>
            <a:ext cx="892573" cy="235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20B041D-41D6-02EA-CC66-208CE2C44163}"/>
              </a:ext>
            </a:extLst>
          </p:cNvPr>
          <p:cNvSpPr txBox="1"/>
          <p:nvPr/>
        </p:nvSpPr>
        <p:spPr>
          <a:xfrm>
            <a:off x="5458615" y="4035081"/>
            <a:ext cx="1343316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20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ExtraLight" panose="02000303000000020004" pitchFamily="2" charset="-127"/>
                <a:ea typeface="Pretendard ExtraLight" panose="02000303000000020004" pitchFamily="2" charset="-127"/>
                <a:cs typeface="Pretendard ExtraLight" panose="02000303000000020004" pitchFamily="2" charset="-127"/>
              </a:rPr>
              <a:t>2023.08.23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3D655C-D308-1C86-3DAE-26DAEFFCECAD}"/>
              </a:ext>
            </a:extLst>
          </p:cNvPr>
          <p:cNvSpPr txBox="1"/>
          <p:nvPr/>
        </p:nvSpPr>
        <p:spPr>
          <a:xfrm>
            <a:off x="1079500" y="370458"/>
            <a:ext cx="2095125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ExtraLight" panose="02000303000000020004" pitchFamily="2" charset="-127"/>
                <a:ea typeface="Pretendard ExtraLight" panose="02000303000000020004" pitchFamily="2" charset="-127"/>
                <a:cs typeface="Pretendard ExtraLight" panose="02000303000000020004" pitchFamily="2" charset="-127"/>
              </a:rPr>
              <a:t>경희대학교 데이터분석 동아리</a:t>
            </a:r>
            <a:endParaRPr lang="en-US" altLang="ko-KR" sz="14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Pretendard ExtraLight" panose="02000303000000020004" pitchFamily="2" charset="-127"/>
              <a:ea typeface="Pretendard ExtraLight" panose="02000303000000020004" pitchFamily="2" charset="-127"/>
              <a:cs typeface="Pretendard ExtraLight" panose="020003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4D0CEB-8C85-155F-8AB0-393CCD178D95}"/>
              </a:ext>
            </a:extLst>
          </p:cNvPr>
          <p:cNvSpPr txBox="1"/>
          <p:nvPr/>
        </p:nvSpPr>
        <p:spPr>
          <a:xfrm>
            <a:off x="5104673" y="4433040"/>
            <a:ext cx="2051204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20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ExtraLight" panose="02000303000000020004" pitchFamily="2" charset="-127"/>
                <a:ea typeface="Pretendard ExtraLight" panose="02000303000000020004" pitchFamily="2" charset="-127"/>
                <a:cs typeface="Pretendard ExtraLight" panose="02000303000000020004" pitchFamily="2" charset="-127"/>
              </a:rPr>
              <a:t>4</a:t>
            </a:r>
            <a:r>
              <a:rPr lang="ko-KR" altLang="en-US" sz="20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ExtraLight" panose="02000303000000020004" pitchFamily="2" charset="-127"/>
                <a:ea typeface="Pretendard ExtraLight" panose="02000303000000020004" pitchFamily="2" charset="-127"/>
                <a:cs typeface="Pretendard ExtraLight" panose="02000303000000020004" pitchFamily="2" charset="-127"/>
              </a:rPr>
              <a:t>기 교육부장 노명은</a:t>
            </a:r>
            <a:endParaRPr lang="en-US" altLang="ko-KR" sz="20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Pretendard ExtraLight" panose="02000303000000020004" pitchFamily="2" charset="-127"/>
              <a:ea typeface="Pretendard ExtraLight" panose="02000303000000020004" pitchFamily="2" charset="-127"/>
              <a:cs typeface="Pretendard ExtraLight" panose="020003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184264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B27AB28-CF14-FC1A-550C-6B1DB6E94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7CF361-BFAA-6ADE-ECFE-F99EAC228007}"/>
              </a:ext>
            </a:extLst>
          </p:cNvPr>
          <p:cNvSpPr txBox="1"/>
          <p:nvPr/>
        </p:nvSpPr>
        <p:spPr>
          <a:xfrm>
            <a:off x="2490011" y="2197893"/>
            <a:ext cx="7211977" cy="24622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742950" indent="-742950" algn="ctr">
              <a:buAutoNum type="arabicPeriod"/>
            </a:pPr>
            <a:r>
              <a:rPr lang="en-US" altLang="ko-KR" sz="40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FFC000"/>
                </a:solidFill>
                <a:latin typeface="+mj-ea"/>
                <a:ea typeface="+mj-ea"/>
                <a:cs typeface="Pretendard Black" panose="02000A03000000020004" pitchFamily="50" charset="-127"/>
              </a:rPr>
              <a:t>git </a:t>
            </a:r>
            <a:r>
              <a:rPr lang="ko-KR" altLang="en-US" sz="40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FFC000"/>
                </a:solidFill>
                <a:latin typeface="+mj-ea"/>
                <a:ea typeface="+mj-ea"/>
                <a:cs typeface="Pretendard Black" panose="02000A03000000020004" pitchFamily="50" charset="-127"/>
              </a:rPr>
              <a:t>기초 명령어</a:t>
            </a:r>
            <a:endParaRPr lang="en-US" altLang="ko-KR" sz="40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FFC000"/>
              </a:solidFill>
              <a:latin typeface="+mj-ea"/>
              <a:ea typeface="+mj-ea"/>
              <a:cs typeface="Pretendard Black" panose="02000A03000000020004" pitchFamily="50" charset="-127"/>
            </a:endParaRPr>
          </a:p>
          <a:p>
            <a:pPr marL="742950" indent="-742950" algn="ctr">
              <a:buAutoNum type="arabicPeriod"/>
            </a:pPr>
            <a:r>
              <a:rPr lang="en-US" altLang="ko-KR" sz="40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Pretendard Black" panose="02000A03000000020004" pitchFamily="50" charset="-127"/>
              </a:rPr>
              <a:t>git branch </a:t>
            </a:r>
            <a:r>
              <a:rPr lang="ko-KR" altLang="en-US" sz="40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Pretendard Black" panose="02000A03000000020004" pitchFamily="50" charset="-127"/>
              </a:rPr>
              <a:t>활용 방법</a:t>
            </a:r>
            <a:endParaRPr lang="en-US" altLang="ko-KR" sz="40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  <a:cs typeface="Pretendard Black" panose="02000A03000000020004" pitchFamily="50" charset="-127"/>
            </a:endParaRPr>
          </a:p>
          <a:p>
            <a:pPr marL="742950" indent="-742950" algn="ctr">
              <a:buAutoNum type="arabicPeriod"/>
            </a:pPr>
            <a:r>
              <a:rPr lang="en-US" altLang="ko-KR" sz="4000" spc="-3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Pretendard Black" panose="02000A03000000020004" pitchFamily="50" charset="-127"/>
              </a:rPr>
              <a:t>github</a:t>
            </a:r>
            <a:r>
              <a:rPr lang="en-US" altLang="ko-KR" sz="40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Pretendard Black" panose="02000A03000000020004" pitchFamily="50" charset="-127"/>
              </a:rPr>
              <a:t> </a:t>
            </a:r>
            <a:r>
              <a:rPr lang="ko-KR" altLang="en-US" sz="40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Pretendard Black" panose="02000A03000000020004" pitchFamily="50" charset="-127"/>
              </a:rPr>
              <a:t>활용 방법</a:t>
            </a:r>
            <a:endParaRPr lang="en-US" altLang="ko-KR" sz="40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  <a:cs typeface="Pretendard Black" panose="02000A03000000020004" pitchFamily="50" charset="-127"/>
            </a:endParaRPr>
          </a:p>
          <a:p>
            <a:pPr marL="742950" indent="-742950" algn="ctr">
              <a:buAutoNum type="arabicPeriod"/>
            </a:pPr>
            <a:endParaRPr lang="en-US" altLang="ko-KR" sz="40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  <a:cs typeface="Pretendard Black" panose="02000A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72943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B27AB28-CF14-FC1A-550C-6B1DB6E94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7CF361-BFAA-6ADE-ECFE-F99EAC228007}"/>
              </a:ext>
            </a:extLst>
          </p:cNvPr>
          <p:cNvSpPr txBox="1"/>
          <p:nvPr/>
        </p:nvSpPr>
        <p:spPr>
          <a:xfrm>
            <a:off x="2362605" y="785217"/>
            <a:ext cx="7466789" cy="22159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32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Pretendard Black" panose="02000A03000000020004" pitchFamily="50" charset="-127"/>
              </a:rPr>
              <a:t>CLI </a:t>
            </a:r>
            <a:r>
              <a:rPr lang="ko-KR" altLang="en-US" sz="32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Pretendard Black" panose="02000A03000000020004" pitchFamily="50" charset="-127"/>
              </a:rPr>
              <a:t>실습 중 오류가 났을 때 </a:t>
            </a:r>
            <a:r>
              <a:rPr lang="ko-KR" altLang="en-US" sz="3200" spc="-3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Pretendard Black" panose="02000A03000000020004" pitchFamily="50" charset="-127"/>
              </a:rPr>
              <a:t>대처법</a:t>
            </a:r>
            <a:endParaRPr lang="en-US" altLang="ko-KR" sz="32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  <a:cs typeface="Pretendard Black" panose="02000A03000000020004" pitchFamily="50" charset="-127"/>
            </a:endParaRPr>
          </a:p>
          <a:p>
            <a:pPr algn="ctr"/>
            <a:endParaRPr lang="en-US" altLang="ko-KR" sz="32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  <a:cs typeface="Pretendard Black" panose="02000A03000000020004" pitchFamily="50" charset="-127"/>
            </a:endParaRPr>
          </a:p>
          <a:p>
            <a:pPr algn="ctr"/>
            <a:endParaRPr lang="en-US" altLang="ko-KR" sz="40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  <a:cs typeface="Pretendard Black" panose="02000A03000000020004" pitchFamily="50" charset="-127"/>
            </a:endParaRPr>
          </a:p>
          <a:p>
            <a:pPr algn="ctr"/>
            <a:endParaRPr lang="en-US" altLang="ko-KR" sz="40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  <a:cs typeface="Pretendard Black" panose="02000A03000000020004" pitchFamily="50" charset="-127"/>
            </a:endParaRPr>
          </a:p>
        </p:txBody>
      </p:sp>
      <p:pic>
        <p:nvPicPr>
          <p:cNvPr id="26632" name="Picture 8">
            <a:extLst>
              <a:ext uri="{FF2B5EF4-FFF2-40B4-BE49-F238E27FC236}">
                <a16:creationId xmlns:a16="http://schemas.microsoft.com/office/drawing/2014/main" id="{6F03A2E7-EAB3-6AB5-91AC-8E742DA68D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58988" y="1675046"/>
            <a:ext cx="3986212" cy="4002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34" name="Picture 10" descr="Programmer Humor — Why is regex so annoying and hard everytime 🤯">
            <a:extLst>
              <a:ext uri="{FF2B5EF4-FFF2-40B4-BE49-F238E27FC236}">
                <a16:creationId xmlns:a16="http://schemas.microsoft.com/office/drawing/2014/main" id="{2E7915BD-2BE3-13AE-CDC4-8FE513EEBF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62698" y="1675046"/>
            <a:ext cx="3832397" cy="4002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83606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B27AB28-CF14-FC1A-550C-6B1DB6E94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7CF361-BFAA-6ADE-ECFE-F99EAC228007}"/>
              </a:ext>
            </a:extLst>
          </p:cNvPr>
          <p:cNvSpPr txBox="1"/>
          <p:nvPr/>
        </p:nvSpPr>
        <p:spPr>
          <a:xfrm>
            <a:off x="762811" y="1890117"/>
            <a:ext cx="7211977" cy="30777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40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Pretendard Black" panose="02000A03000000020004" pitchFamily="50" charset="-127"/>
              </a:rPr>
              <a:t>git </a:t>
            </a:r>
            <a:r>
              <a:rPr lang="en-US" altLang="ko-KR" sz="4000" spc="-3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Pretendard Black" panose="02000A03000000020004" pitchFamily="50" charset="-127"/>
              </a:rPr>
              <a:t>init</a:t>
            </a:r>
            <a:endParaRPr lang="en-US" altLang="ko-KR" sz="40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  <a:cs typeface="Pretendard Black" panose="02000A03000000020004" pitchFamily="50" charset="-127"/>
            </a:endParaRPr>
          </a:p>
          <a:p>
            <a:pPr algn="ctr"/>
            <a:r>
              <a:rPr lang="en-US" altLang="ko-KR" sz="40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Pretendard Black" panose="02000A03000000020004" pitchFamily="50" charset="-127"/>
              </a:rPr>
              <a:t>git remote</a:t>
            </a:r>
          </a:p>
          <a:p>
            <a:pPr algn="ctr"/>
            <a:r>
              <a:rPr lang="en-US" altLang="ko-KR" sz="40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Pretendard Black" panose="02000A03000000020004" pitchFamily="50" charset="-127"/>
              </a:rPr>
              <a:t>git clone</a:t>
            </a:r>
          </a:p>
          <a:p>
            <a:pPr algn="ctr"/>
            <a:r>
              <a:rPr lang="en-US" altLang="ko-KR" sz="40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Pretendard Black" panose="02000A03000000020004" pitchFamily="50" charset="-127"/>
              </a:rPr>
              <a:t>fork</a:t>
            </a:r>
          </a:p>
          <a:p>
            <a:pPr marL="742950" indent="-742950" algn="ctr">
              <a:buAutoNum type="arabicPeriod"/>
            </a:pPr>
            <a:endParaRPr lang="en-US" altLang="ko-KR" sz="40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  <a:cs typeface="Pretendard Black" panose="02000A03000000020004" pitchFamily="50" charset="-127"/>
            </a:endParaRPr>
          </a:p>
        </p:txBody>
      </p:sp>
      <p:pic>
        <p:nvPicPr>
          <p:cNvPr id="10242" name="Picture 2" descr="Introduction to Git - Beginners Guide With Fun Activities">
            <a:extLst>
              <a:ext uri="{FF2B5EF4-FFF2-40B4-BE49-F238E27FC236}">
                <a16:creationId xmlns:a16="http://schemas.microsoft.com/office/drawing/2014/main" id="{507D4BEF-57B6-3E8F-4A71-71F2A03131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94530" y="840730"/>
            <a:ext cx="3421070" cy="5176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00207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B27AB28-CF14-FC1A-550C-6B1DB6E94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7CF361-BFAA-6ADE-ECFE-F99EAC228007}"/>
              </a:ext>
            </a:extLst>
          </p:cNvPr>
          <p:cNvSpPr txBox="1"/>
          <p:nvPr/>
        </p:nvSpPr>
        <p:spPr>
          <a:xfrm>
            <a:off x="2490011" y="788193"/>
            <a:ext cx="7211977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40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Pretendard Black" panose="02000A03000000020004" pitchFamily="50" charset="-127"/>
              </a:rPr>
              <a:t>git </a:t>
            </a:r>
            <a:r>
              <a:rPr lang="en-US" altLang="ko-KR" sz="4000" spc="-3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Pretendard Black" panose="02000A03000000020004" pitchFamily="50" charset="-127"/>
              </a:rPr>
              <a:t>init</a:t>
            </a:r>
            <a:r>
              <a:rPr lang="en-US" altLang="ko-KR" sz="40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Pretendard Black" panose="02000A03000000020004" pitchFamily="50" charset="-127"/>
              </a:rPr>
              <a:t> =</a:t>
            </a:r>
            <a:r>
              <a:rPr lang="ko-KR" altLang="en-US" sz="40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Pretendard Black" panose="02000A03000000020004" pitchFamily="50" charset="-127"/>
              </a:rPr>
              <a:t> </a:t>
            </a:r>
            <a:r>
              <a:rPr lang="en-US" altLang="ko-KR" sz="40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Pretendard Black" panose="02000A03000000020004" pitchFamily="50" charset="-127"/>
              </a:rPr>
              <a:t> git </a:t>
            </a:r>
            <a:r>
              <a:rPr lang="ko-KR" altLang="en-US" sz="40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Pretendard Black" panose="02000A03000000020004" pitchFamily="50" charset="-127"/>
              </a:rPr>
              <a:t>저장소 생성</a:t>
            </a:r>
            <a:endParaRPr lang="en-US" altLang="ko-KR" sz="40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  <a:cs typeface="Pretendard Black" panose="02000A03000000020004" pitchFamily="50" charset="-127"/>
            </a:endParaRPr>
          </a:p>
        </p:txBody>
      </p:sp>
      <p:pic>
        <p:nvPicPr>
          <p:cNvPr id="11266" name="Picture 2" descr="gitコマンドの使い方 ～ git init ～ | Snow System">
            <a:extLst>
              <a:ext uri="{FF2B5EF4-FFF2-40B4-BE49-F238E27FC236}">
                <a16:creationId xmlns:a16="http://schemas.microsoft.com/office/drawing/2014/main" id="{75E10393-BB8D-F035-65D2-C588B48AA2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29376" y="2165548"/>
            <a:ext cx="4816475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BC42C6B-C316-0F5C-8075-6570F61F62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6149" y="2165548"/>
            <a:ext cx="4533900" cy="685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182E65E-8CEB-53D8-C98F-4C6F578783FD}"/>
              </a:ext>
            </a:extLst>
          </p:cNvPr>
          <p:cNvSpPr txBox="1"/>
          <p:nvPr/>
        </p:nvSpPr>
        <p:spPr>
          <a:xfrm>
            <a:off x="-392889" y="3053597"/>
            <a:ext cx="7211977" cy="30162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514350" indent="-514350" algn="ctr">
              <a:buAutoNum type="arabicPeriod"/>
            </a:pPr>
            <a:r>
              <a:rPr lang="en-US" altLang="ko-KR" sz="28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Pretendard Black" panose="02000A03000000020004" pitchFamily="50" charset="-127"/>
              </a:rPr>
              <a:t>ls –a </a:t>
            </a:r>
            <a:r>
              <a:rPr lang="ko-KR" altLang="en-US" sz="28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Pretendard Black" panose="02000A03000000020004" pitchFamily="50" charset="-127"/>
              </a:rPr>
              <a:t>명령어 실행</a:t>
            </a:r>
            <a:endParaRPr lang="en-US" altLang="ko-KR" sz="28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  <a:cs typeface="Pretendard Black" panose="02000A03000000020004" pitchFamily="50" charset="-127"/>
            </a:endParaRPr>
          </a:p>
          <a:p>
            <a:pPr marL="514350" indent="-514350" algn="ctr">
              <a:buAutoNum type="arabicPeriod"/>
            </a:pPr>
            <a:r>
              <a:rPr lang="en-US" altLang="ko-KR" sz="28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Pretendard Black" panose="02000A03000000020004" pitchFamily="50" charset="-127"/>
              </a:rPr>
              <a:t>git </a:t>
            </a:r>
            <a:r>
              <a:rPr lang="en-US" altLang="ko-KR" sz="2800" spc="-3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Pretendard Black" panose="02000A03000000020004" pitchFamily="50" charset="-127"/>
              </a:rPr>
              <a:t>init</a:t>
            </a:r>
            <a:r>
              <a:rPr lang="en-US" altLang="ko-KR" sz="28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Pretendard Black" panose="02000A03000000020004" pitchFamily="50" charset="-127"/>
              </a:rPr>
              <a:t> </a:t>
            </a:r>
            <a:r>
              <a:rPr lang="ko-KR" altLang="en-US" sz="28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Pretendard Black" panose="02000A03000000020004" pitchFamily="50" charset="-127"/>
              </a:rPr>
              <a:t>명령어 실행</a:t>
            </a:r>
            <a:endParaRPr lang="en-US" altLang="ko-KR" sz="28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  <a:cs typeface="Pretendard Black" panose="02000A03000000020004" pitchFamily="50" charset="-127"/>
            </a:endParaRPr>
          </a:p>
          <a:p>
            <a:pPr marL="514350" indent="-514350" algn="ctr">
              <a:buAutoNum type="arabicPeriod"/>
            </a:pPr>
            <a:r>
              <a:rPr lang="en-US" altLang="ko-KR" sz="28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Pretendard Black" panose="02000A03000000020004" pitchFamily="50" charset="-127"/>
              </a:rPr>
              <a:t>3. ls –a </a:t>
            </a:r>
            <a:r>
              <a:rPr lang="ko-KR" altLang="en-US" sz="28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Pretendard Black" panose="02000A03000000020004" pitchFamily="50" charset="-127"/>
              </a:rPr>
              <a:t>명령어 실행</a:t>
            </a:r>
            <a:endParaRPr lang="en-US" altLang="ko-KR" sz="28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  <a:cs typeface="Pretendard Black" panose="02000A03000000020004" pitchFamily="50" charset="-127"/>
            </a:endParaRPr>
          </a:p>
          <a:p>
            <a:pPr marL="514350" indent="-514350" algn="ctr">
              <a:buAutoNum type="arabicPeriod"/>
            </a:pPr>
            <a:endParaRPr lang="en-US" altLang="ko-KR" sz="28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  <a:cs typeface="Pretendard Black" panose="02000A03000000020004" pitchFamily="50" charset="-127"/>
            </a:endParaRPr>
          </a:p>
          <a:p>
            <a:pPr algn="ctr"/>
            <a:r>
              <a:rPr lang="en-US" altLang="ko-KR" sz="28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Pretendard Black" panose="02000A03000000020004" pitchFamily="50" charset="-127"/>
              </a:rPr>
              <a:t>’.git’ </a:t>
            </a:r>
            <a:r>
              <a:rPr lang="ko-KR" altLang="en-US" sz="28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Pretendard Black" panose="02000A03000000020004" pitchFamily="50" charset="-127"/>
              </a:rPr>
              <a:t>폴더가 생겼다면 성공</a:t>
            </a:r>
            <a:endParaRPr lang="en-US" altLang="ko-KR" sz="28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  <a:cs typeface="Pretendard Black" panose="02000A03000000020004" pitchFamily="50" charset="-127"/>
            </a:endParaRPr>
          </a:p>
          <a:p>
            <a:pPr marL="514350" indent="-514350" algn="ctr">
              <a:buAutoNum type="arabicPeriod"/>
            </a:pPr>
            <a:endParaRPr lang="en-US" altLang="ko-KR" sz="28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  <a:cs typeface="Pretendard Black" panose="02000A03000000020004" pitchFamily="50" charset="-127"/>
            </a:endParaRPr>
          </a:p>
          <a:p>
            <a:pPr marL="514350" indent="-514350" algn="ctr">
              <a:buAutoNum type="arabicPeriod"/>
            </a:pPr>
            <a:endParaRPr lang="en-US" altLang="ko-KR" sz="28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  <a:cs typeface="Pretendard Black" panose="02000A0300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5A4C98-862A-6E75-D0ED-AAC3A15FB74E}"/>
              </a:ext>
            </a:extLst>
          </p:cNvPr>
          <p:cNvSpPr txBox="1"/>
          <p:nvPr/>
        </p:nvSpPr>
        <p:spPr>
          <a:xfrm>
            <a:off x="-342089" y="5473005"/>
            <a:ext cx="7211977" cy="1477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cf. </a:t>
            </a:r>
            <a:r>
              <a:rPr lang="en-US" altLang="ko-KR" sz="1600" spc="-3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mkdir</a:t>
            </a:r>
            <a:r>
              <a:rPr lang="en-US" altLang="ko-KR" sz="16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:</a:t>
            </a:r>
            <a:r>
              <a:rPr lang="ko-KR" altLang="en-US" sz="16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폴더 생성 명령어</a:t>
            </a:r>
            <a:endParaRPr lang="en-US" altLang="ko-KR" sz="16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algn="ctr"/>
            <a:r>
              <a:rPr lang="en-US" altLang="ko-KR" sz="16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ls : </a:t>
            </a:r>
            <a:r>
              <a:rPr lang="ko-KR" altLang="en-US" sz="16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현재 폴더에 있는 모든 파일 목록</a:t>
            </a:r>
            <a:endParaRPr lang="en-US" altLang="ko-KR" sz="16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algn="ctr"/>
            <a:r>
              <a:rPr lang="en-US" altLang="ko-KR" sz="16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(-a : </a:t>
            </a:r>
            <a:r>
              <a:rPr lang="ko-KR" altLang="en-US" sz="16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숨겨진 파일</a:t>
            </a:r>
            <a:r>
              <a:rPr lang="en-US" altLang="ko-KR" sz="16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lang="ko-KR" altLang="en-US" sz="16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디렉토리</a:t>
            </a:r>
            <a:r>
              <a:rPr lang="en-US" altLang="ko-KR" sz="16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(.</a:t>
            </a:r>
            <a:r>
              <a:rPr lang="ko-KR" altLang="en-US" sz="16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이나 </a:t>
            </a:r>
            <a:r>
              <a:rPr lang="en-US" altLang="ko-KR" sz="16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..</a:t>
            </a:r>
            <a:r>
              <a:rPr lang="ko-KR" altLang="en-US" sz="16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로 시작</a:t>
            </a:r>
            <a:r>
              <a:rPr lang="en-US" altLang="ko-KR" sz="16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</a:t>
            </a:r>
            <a:r>
              <a:rPr lang="ko-KR" altLang="en-US" sz="16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까지 표시</a:t>
            </a:r>
            <a:r>
              <a:rPr lang="en-US" altLang="ko-KR" sz="16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</a:t>
            </a:r>
          </a:p>
          <a:p>
            <a:pPr algn="ctr"/>
            <a:endParaRPr lang="en-US" altLang="ko-KR" sz="16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ea typeface="+mj-ea"/>
              <a:cs typeface="Pretendard Black" panose="02000A03000000020004" pitchFamily="50" charset="-127"/>
            </a:endParaRPr>
          </a:p>
          <a:p>
            <a:pPr marL="514350" indent="-514350" algn="ctr">
              <a:buAutoNum type="arabicPeriod"/>
            </a:pPr>
            <a:endParaRPr lang="en-US" altLang="ko-KR" sz="16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ea typeface="+mj-ea"/>
              <a:cs typeface="Pretendard Black" panose="02000A03000000020004" pitchFamily="50" charset="-127"/>
            </a:endParaRPr>
          </a:p>
          <a:p>
            <a:pPr marL="514350" indent="-514350" algn="ctr">
              <a:buAutoNum type="arabicPeriod"/>
            </a:pPr>
            <a:endParaRPr lang="en-US" altLang="ko-KR" sz="16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ea typeface="+mj-ea"/>
              <a:cs typeface="Pretendard Black" panose="02000A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702813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B27AB28-CF14-FC1A-550C-6B1DB6E94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14</a:t>
            </a:fld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7CF361-BFAA-6ADE-ECFE-F99EAC228007}"/>
              </a:ext>
            </a:extLst>
          </p:cNvPr>
          <p:cNvSpPr txBox="1"/>
          <p:nvPr/>
        </p:nvSpPr>
        <p:spPr>
          <a:xfrm>
            <a:off x="2490011" y="788193"/>
            <a:ext cx="7211977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40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Pretendard Black" panose="02000A03000000020004" pitchFamily="50" charset="-127"/>
              </a:rPr>
              <a:t>git remote =</a:t>
            </a:r>
            <a:r>
              <a:rPr lang="ko-KR" altLang="en-US" sz="40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Pretendard Black" panose="02000A03000000020004" pitchFamily="50" charset="-127"/>
              </a:rPr>
              <a:t> </a:t>
            </a:r>
            <a:r>
              <a:rPr lang="en-US" altLang="ko-KR" sz="40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Pretendard Black" panose="02000A03000000020004" pitchFamily="50" charset="-127"/>
              </a:rPr>
              <a:t> </a:t>
            </a:r>
            <a:r>
              <a:rPr lang="ko-KR" altLang="en-US" sz="40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Pretendard Black" panose="02000A03000000020004" pitchFamily="50" charset="-127"/>
              </a:rPr>
              <a:t>원격 저장소와 연결</a:t>
            </a:r>
            <a:endParaRPr lang="en-US" altLang="ko-KR" sz="40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  <a:cs typeface="Pretendard Black" panose="02000A0300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82E65E-8CEB-53D8-C98F-4C6F578783FD}"/>
              </a:ext>
            </a:extLst>
          </p:cNvPr>
          <p:cNvSpPr txBox="1"/>
          <p:nvPr/>
        </p:nvSpPr>
        <p:spPr>
          <a:xfrm>
            <a:off x="-329389" y="2604253"/>
            <a:ext cx="7034989" cy="258532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514350" indent="-514350" algn="ctr">
              <a:buAutoNum type="arabicPeriod"/>
            </a:pPr>
            <a:r>
              <a:rPr lang="en-US" altLang="ko-KR" sz="28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Pretendard Black" panose="02000A03000000020004" pitchFamily="50" charset="-127"/>
              </a:rPr>
              <a:t>git</a:t>
            </a:r>
            <a:r>
              <a:rPr lang="ko-KR" altLang="en-US" sz="28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Pretendard Black" panose="02000A03000000020004" pitchFamily="50" charset="-127"/>
              </a:rPr>
              <a:t> </a:t>
            </a:r>
            <a:r>
              <a:rPr lang="en-US" altLang="ko-KR" sz="28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Pretendard Black" panose="02000A03000000020004" pitchFamily="50" charset="-127"/>
              </a:rPr>
              <a:t>remote</a:t>
            </a:r>
            <a:r>
              <a:rPr lang="ko-KR" altLang="en-US" sz="28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Pretendard Black" panose="02000A03000000020004" pitchFamily="50" charset="-127"/>
              </a:rPr>
              <a:t> </a:t>
            </a:r>
            <a:r>
              <a:rPr lang="en-US" altLang="ko-KR" sz="28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Pretendard Black" panose="02000A03000000020004" pitchFamily="50" charset="-127"/>
              </a:rPr>
              <a:t>-v </a:t>
            </a:r>
            <a:r>
              <a:rPr lang="ko-KR" altLang="en-US" sz="28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Pretendard Black" panose="02000A03000000020004" pitchFamily="50" charset="-127"/>
              </a:rPr>
              <a:t>명령어 실행</a:t>
            </a:r>
            <a:endParaRPr lang="en-US" altLang="ko-KR" sz="28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  <a:cs typeface="Pretendard Black" panose="02000A03000000020004" pitchFamily="50" charset="-127"/>
            </a:endParaRPr>
          </a:p>
          <a:p>
            <a:pPr marL="514350" indent="-514350" algn="ctr">
              <a:buAutoNum type="arabicPeriod"/>
            </a:pPr>
            <a:r>
              <a:rPr lang="en-US" altLang="ko-KR" sz="28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Pretendard Black" panose="02000A03000000020004" pitchFamily="50" charset="-127"/>
              </a:rPr>
              <a:t>git remote add … </a:t>
            </a:r>
            <a:r>
              <a:rPr lang="ko-KR" altLang="en-US" sz="28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Pretendard Black" panose="02000A03000000020004" pitchFamily="50" charset="-127"/>
              </a:rPr>
              <a:t>명령어 실행</a:t>
            </a:r>
            <a:endParaRPr lang="en-US" altLang="ko-KR" sz="28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  <a:cs typeface="Pretendard Black" panose="02000A03000000020004" pitchFamily="50" charset="-127"/>
            </a:endParaRPr>
          </a:p>
          <a:p>
            <a:pPr marL="514350" indent="-514350" algn="ctr">
              <a:buAutoNum type="arabicPeriod"/>
            </a:pPr>
            <a:r>
              <a:rPr lang="en-US" altLang="ko-KR" sz="28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Pretendard Black" panose="02000A03000000020004" pitchFamily="50" charset="-127"/>
              </a:rPr>
              <a:t>git</a:t>
            </a:r>
            <a:r>
              <a:rPr lang="ko-KR" altLang="en-US" sz="28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Pretendard Black" panose="02000A03000000020004" pitchFamily="50" charset="-127"/>
              </a:rPr>
              <a:t> </a:t>
            </a:r>
            <a:r>
              <a:rPr lang="en-US" altLang="ko-KR" sz="28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Pretendard Black" panose="02000A03000000020004" pitchFamily="50" charset="-127"/>
              </a:rPr>
              <a:t>remote</a:t>
            </a:r>
            <a:r>
              <a:rPr lang="ko-KR" altLang="en-US" sz="28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Pretendard Black" panose="02000A03000000020004" pitchFamily="50" charset="-127"/>
              </a:rPr>
              <a:t> </a:t>
            </a:r>
            <a:r>
              <a:rPr lang="en-US" altLang="ko-KR" sz="28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Pretendard Black" panose="02000A03000000020004" pitchFamily="50" charset="-127"/>
              </a:rPr>
              <a:t>–v</a:t>
            </a:r>
            <a:r>
              <a:rPr lang="ko-KR" altLang="en-US" sz="28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Pretendard Black" panose="02000A03000000020004" pitchFamily="50" charset="-127"/>
              </a:rPr>
              <a:t> 명령어 재실행</a:t>
            </a:r>
            <a:endParaRPr lang="en-US" altLang="ko-KR" sz="28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  <a:cs typeface="Pretendard Black" panose="02000A03000000020004" pitchFamily="50" charset="-127"/>
            </a:endParaRPr>
          </a:p>
          <a:p>
            <a:pPr marL="514350" indent="-514350" algn="ctr">
              <a:buAutoNum type="arabicPeriod"/>
            </a:pPr>
            <a:endParaRPr lang="en-US" altLang="ko-KR" sz="28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  <a:cs typeface="Pretendard Black" panose="02000A03000000020004" pitchFamily="50" charset="-127"/>
            </a:endParaRPr>
          </a:p>
          <a:p>
            <a:pPr algn="ctr"/>
            <a:r>
              <a:rPr lang="en-US" altLang="ko-KR" sz="28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Pretendard Black" panose="02000A03000000020004" pitchFamily="50" charset="-127"/>
              </a:rPr>
              <a:t>3</a:t>
            </a:r>
            <a:r>
              <a:rPr lang="ko-KR" altLang="en-US" sz="28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Pretendard Black" panose="02000A03000000020004" pitchFamily="50" charset="-127"/>
              </a:rPr>
              <a:t>을 했을 때 설정한 저장소 이름과</a:t>
            </a:r>
            <a:endParaRPr lang="en-US" altLang="ko-KR" sz="28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  <a:cs typeface="Pretendard Black" panose="02000A03000000020004" pitchFamily="50" charset="-127"/>
            </a:endParaRPr>
          </a:p>
          <a:p>
            <a:pPr algn="ctr"/>
            <a:r>
              <a:rPr lang="ko-KR" altLang="en-US" sz="28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Pretendard Black" panose="02000A03000000020004" pitchFamily="50" charset="-127"/>
              </a:rPr>
              <a:t> </a:t>
            </a:r>
            <a:r>
              <a:rPr lang="en-US" altLang="ko-KR" sz="2800" spc="-3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Pretendard Black" panose="02000A03000000020004" pitchFamily="50" charset="-127"/>
              </a:rPr>
              <a:t>url</a:t>
            </a:r>
            <a:r>
              <a:rPr lang="ko-KR" altLang="en-US" sz="28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Pretendard Black" panose="02000A03000000020004" pitchFamily="50" charset="-127"/>
              </a:rPr>
              <a:t>이름이 표시되면 성공</a:t>
            </a:r>
            <a:endParaRPr lang="en-US" altLang="ko-KR" sz="28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  <a:cs typeface="Pretendard Black" panose="02000A03000000020004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8144F71-1FD3-8186-ABEF-41C2D32B1F2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05630" y="5701789"/>
            <a:ext cx="8372658" cy="29345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A90B6A8-78E5-2A42-6155-606F482DD993}"/>
              </a:ext>
            </a:extLst>
          </p:cNvPr>
          <p:cNvSpPr txBox="1"/>
          <p:nvPr/>
        </p:nvSpPr>
        <p:spPr>
          <a:xfrm>
            <a:off x="2490011" y="1742479"/>
            <a:ext cx="7211977" cy="861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28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FFC000"/>
                </a:solidFill>
                <a:latin typeface="+mj-ea"/>
                <a:ea typeface="+mj-ea"/>
                <a:cs typeface="Pretendard Black" panose="02000A03000000020004" pitchFamily="50" charset="-127"/>
              </a:rPr>
              <a:t>git remote add [</a:t>
            </a:r>
            <a:r>
              <a:rPr lang="ko-KR" altLang="en-US" sz="28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FFC000"/>
                </a:solidFill>
                <a:latin typeface="+mj-ea"/>
                <a:ea typeface="+mj-ea"/>
                <a:cs typeface="Pretendard Black" panose="02000A03000000020004" pitchFamily="50" charset="-127"/>
              </a:rPr>
              <a:t>원격저장소 이름</a:t>
            </a:r>
            <a:r>
              <a:rPr lang="en-US" altLang="ko-KR" sz="28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FFC000"/>
                </a:solidFill>
                <a:latin typeface="+mj-ea"/>
                <a:ea typeface="+mj-ea"/>
                <a:cs typeface="Pretendard Black" panose="02000A03000000020004" pitchFamily="50" charset="-127"/>
              </a:rPr>
              <a:t>]</a:t>
            </a:r>
            <a:r>
              <a:rPr lang="ko-KR" altLang="en-US" sz="28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FFC000"/>
                </a:solidFill>
                <a:latin typeface="+mj-ea"/>
                <a:ea typeface="+mj-ea"/>
                <a:cs typeface="Pretendard Black" panose="02000A03000000020004" pitchFamily="50" charset="-127"/>
              </a:rPr>
              <a:t> </a:t>
            </a:r>
            <a:r>
              <a:rPr lang="en-US" altLang="ko-KR" sz="28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FFC000"/>
                </a:solidFill>
                <a:latin typeface="+mj-ea"/>
                <a:ea typeface="+mj-ea"/>
                <a:cs typeface="Pretendard Black" panose="02000A03000000020004" pitchFamily="50" charset="-127"/>
              </a:rPr>
              <a:t>[</a:t>
            </a:r>
            <a:r>
              <a:rPr lang="en-US" altLang="ko-KR" sz="2800" spc="-3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FFC000"/>
                </a:solidFill>
                <a:latin typeface="+mj-ea"/>
                <a:ea typeface="+mj-ea"/>
                <a:cs typeface="Pretendard Black" panose="02000A03000000020004" pitchFamily="50" charset="-127"/>
              </a:rPr>
              <a:t>url</a:t>
            </a:r>
            <a:r>
              <a:rPr lang="en-US" altLang="ko-KR" sz="28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FFC000"/>
                </a:solidFill>
                <a:latin typeface="+mj-ea"/>
                <a:ea typeface="+mj-ea"/>
                <a:cs typeface="Pretendard Black" panose="02000A03000000020004" pitchFamily="50" charset="-127"/>
              </a:rPr>
              <a:t>]</a:t>
            </a:r>
          </a:p>
          <a:p>
            <a:pPr marL="514350" indent="-514350" algn="ctr">
              <a:buAutoNum type="arabicPeriod"/>
            </a:pPr>
            <a:endParaRPr lang="en-US" altLang="ko-KR" sz="28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FFC000"/>
              </a:solidFill>
              <a:latin typeface="+mj-ea"/>
              <a:ea typeface="+mj-ea"/>
              <a:cs typeface="Pretendard Black" panose="02000A03000000020004" pitchFamily="50" charset="-127"/>
            </a:endParaRPr>
          </a:p>
        </p:txBody>
      </p:sp>
      <p:pic>
        <p:nvPicPr>
          <p:cNvPr id="13314" name="Picture 2" descr="GIT] git remote설정과 github으로 push 사용예제">
            <a:extLst>
              <a:ext uri="{FF2B5EF4-FFF2-40B4-BE49-F238E27FC236}">
                <a16:creationId xmlns:a16="http://schemas.microsoft.com/office/drawing/2014/main" id="{E68AFD94-D1AF-FF28-77D7-F4F1C1DDC3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96000" y="2477252"/>
            <a:ext cx="5508092" cy="2844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76136CD-534F-22F2-1383-33F917A6DC5E}"/>
              </a:ext>
            </a:extLst>
          </p:cNvPr>
          <p:cNvSpPr txBox="1"/>
          <p:nvPr/>
        </p:nvSpPr>
        <p:spPr>
          <a:xfrm>
            <a:off x="-1789077" y="5621333"/>
            <a:ext cx="7211977" cy="80021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Pretendard Black" panose="02000A03000000020004" pitchFamily="50" charset="-127"/>
              </a:rPr>
              <a:t>ex</a:t>
            </a:r>
            <a:r>
              <a:rPr lang="ko-KR" altLang="en-US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Pretendard Black" panose="02000A03000000020004" pitchFamily="50" charset="-127"/>
              </a:rPr>
              <a:t> </a:t>
            </a:r>
            <a:r>
              <a:rPr lang="en-US" altLang="ko-KR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Pretendard Black" panose="02000A03000000020004" pitchFamily="50" charset="-127"/>
              </a:rPr>
              <a:t>:</a:t>
            </a:r>
            <a:r>
              <a:rPr lang="ko-KR" altLang="en-US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Pretendard Black" panose="02000A03000000020004" pitchFamily="50" charset="-127"/>
              </a:rPr>
              <a:t> </a:t>
            </a:r>
            <a:endParaRPr lang="en-US" altLang="ko-KR" sz="24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  <a:cs typeface="Pretendard Black" panose="02000A03000000020004" pitchFamily="50" charset="-127"/>
            </a:endParaRPr>
          </a:p>
          <a:p>
            <a:pPr marL="514350" indent="-514350" algn="ctr">
              <a:buAutoNum type="arabicPeriod"/>
            </a:pPr>
            <a:endParaRPr lang="en-US" altLang="ko-KR" sz="28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FFC000"/>
              </a:solidFill>
              <a:latin typeface="+mj-ea"/>
              <a:ea typeface="+mj-ea"/>
              <a:cs typeface="Pretendard Black" panose="02000A0300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1EAA820-3B20-631F-E822-5A2A0574075C}"/>
              </a:ext>
            </a:extLst>
          </p:cNvPr>
          <p:cNvSpPr txBox="1"/>
          <p:nvPr/>
        </p:nvSpPr>
        <p:spPr>
          <a:xfrm>
            <a:off x="1035049" y="6441322"/>
            <a:ext cx="10121899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cf.</a:t>
            </a:r>
            <a:r>
              <a:rPr lang="ko-KR" altLang="en-US" sz="16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원격 연결 방식에는 </a:t>
            </a:r>
            <a:r>
              <a:rPr lang="en-US" altLang="ko-KR" sz="16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HTTP</a:t>
            </a:r>
            <a:r>
              <a:rPr lang="ko-KR" altLang="en-US" sz="16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와 </a:t>
            </a:r>
            <a:r>
              <a:rPr lang="en-US" altLang="ko-KR" sz="16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SSH</a:t>
            </a:r>
            <a:r>
              <a:rPr lang="ko-KR" altLang="en-US" sz="16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의 두 가지가 있습니다</a:t>
            </a:r>
            <a:r>
              <a:rPr lang="en-US" altLang="ko-KR" sz="16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  <a:r>
              <a:rPr lang="ko-KR" altLang="en-US" sz="16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시간상 생략했지만</a:t>
            </a:r>
            <a:r>
              <a:rPr lang="en-US" altLang="ko-KR" sz="16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lang="ko-KR" altLang="en-US" sz="16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관심 있으신 분은 찾아보시면 좋을 것 같습니다 </a:t>
            </a:r>
            <a:endParaRPr lang="en-US" altLang="ko-KR" sz="16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algn="ctr"/>
            <a:endParaRPr lang="en-US" altLang="ko-KR" sz="16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ea typeface="+mj-ea"/>
              <a:cs typeface="Pretendard Black" panose="02000A03000000020004" pitchFamily="50" charset="-127"/>
            </a:endParaRPr>
          </a:p>
          <a:p>
            <a:pPr marL="514350" indent="-514350" algn="ctr">
              <a:buAutoNum type="arabicPeriod"/>
            </a:pPr>
            <a:endParaRPr lang="en-US" altLang="ko-KR" sz="16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ea typeface="+mj-ea"/>
              <a:cs typeface="Pretendard Black" panose="02000A03000000020004" pitchFamily="50" charset="-127"/>
            </a:endParaRPr>
          </a:p>
          <a:p>
            <a:pPr marL="514350" indent="-514350" algn="ctr">
              <a:buAutoNum type="arabicPeriod"/>
            </a:pPr>
            <a:endParaRPr lang="en-US" altLang="ko-KR" sz="16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ea typeface="+mj-ea"/>
              <a:cs typeface="Pretendard Black" panose="02000A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670201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B27AB28-CF14-FC1A-550C-6B1DB6E94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7CF361-BFAA-6ADE-ECFE-F99EAC228007}"/>
              </a:ext>
            </a:extLst>
          </p:cNvPr>
          <p:cNvSpPr txBox="1"/>
          <p:nvPr/>
        </p:nvSpPr>
        <p:spPr>
          <a:xfrm>
            <a:off x="2490011" y="788193"/>
            <a:ext cx="7211977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40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Pretendard Black" panose="02000A03000000020004" pitchFamily="50" charset="-127"/>
              </a:rPr>
              <a:t>git clone =</a:t>
            </a:r>
            <a:r>
              <a:rPr lang="ko-KR" altLang="en-US" sz="40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Pretendard Black" panose="02000A03000000020004" pitchFamily="50" charset="-127"/>
              </a:rPr>
              <a:t> </a:t>
            </a:r>
            <a:r>
              <a:rPr lang="en-US" altLang="ko-KR" sz="40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Pretendard Black" panose="02000A03000000020004" pitchFamily="50" charset="-127"/>
              </a:rPr>
              <a:t> </a:t>
            </a:r>
            <a:r>
              <a:rPr lang="ko-KR" altLang="en-US" sz="40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Pretendard Black" panose="02000A03000000020004" pitchFamily="50" charset="-127"/>
              </a:rPr>
              <a:t>원격 </a:t>
            </a:r>
            <a:r>
              <a:rPr lang="en-US" altLang="ko-KR" sz="40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FFC000"/>
                </a:solidFill>
                <a:latin typeface="+mj-ea"/>
                <a:ea typeface="+mj-ea"/>
                <a:cs typeface="Pretendard Black" panose="02000A03000000020004" pitchFamily="50" charset="-127"/>
              </a:rPr>
              <a:t>to </a:t>
            </a:r>
            <a:r>
              <a:rPr lang="ko-KR" altLang="en-US" sz="40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FFC000"/>
                </a:solidFill>
                <a:latin typeface="+mj-ea"/>
                <a:ea typeface="+mj-ea"/>
                <a:cs typeface="Pretendard Black" panose="02000A03000000020004" pitchFamily="50" charset="-127"/>
              </a:rPr>
              <a:t>로컬 </a:t>
            </a:r>
            <a:r>
              <a:rPr lang="ko-KR" altLang="en-US" sz="4000" spc="-3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Pretendard Black" panose="02000A03000000020004" pitchFamily="50" charset="-127"/>
              </a:rPr>
              <a:t>복붙</a:t>
            </a:r>
            <a:endParaRPr lang="en-US" altLang="ko-KR" sz="40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  <a:cs typeface="Pretendard Black" panose="02000A0300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82E65E-8CEB-53D8-C98F-4C6F578783FD}"/>
              </a:ext>
            </a:extLst>
          </p:cNvPr>
          <p:cNvSpPr txBox="1"/>
          <p:nvPr/>
        </p:nvSpPr>
        <p:spPr>
          <a:xfrm>
            <a:off x="753661" y="2162157"/>
            <a:ext cx="4652989" cy="35086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457200" indent="-457200" algn="ctr">
              <a:buAutoNum type="arabicPeriod"/>
            </a:pPr>
            <a:r>
              <a:rPr lang="ko-KR" altLang="en-US" sz="2000" b="1" dirty="0">
                <a:solidFill>
                  <a:srgbClr val="ECECEC"/>
                </a:solidFill>
                <a:effectLst/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디렉토리를 만든다</a:t>
            </a:r>
            <a:r>
              <a:rPr lang="en-US" altLang="ko-KR" sz="2000" b="1" dirty="0">
                <a:solidFill>
                  <a:srgbClr val="ECECEC"/>
                </a:solidFill>
                <a:effectLst/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.</a:t>
            </a:r>
          </a:p>
          <a:p>
            <a:pPr marL="457200" indent="-457200" algn="ctr">
              <a:buAutoNum type="arabicPeriod"/>
            </a:pPr>
            <a:br>
              <a:rPr lang="ko-KR" altLang="en-US" sz="20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</a:br>
            <a:r>
              <a:rPr lang="en-US" altLang="ko-KR" sz="2000" b="1" dirty="0">
                <a:solidFill>
                  <a:srgbClr val="ECECEC"/>
                </a:solidFill>
                <a:effectLst/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2. </a:t>
            </a:r>
            <a:r>
              <a:rPr lang="ko-KR" altLang="en-US" sz="2000" b="1" dirty="0">
                <a:solidFill>
                  <a:srgbClr val="ECECEC"/>
                </a:solidFill>
                <a:effectLst/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생성한 디렉토리로 이동하여</a:t>
            </a:r>
            <a:r>
              <a:rPr lang="ko-KR" altLang="en-US" sz="2000" b="1" dirty="0">
                <a:solidFill>
                  <a:srgbClr val="ECECEC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             </a:t>
            </a:r>
            <a:r>
              <a:rPr lang="ko-KR" altLang="en-US" sz="2000" b="1" dirty="0">
                <a:solidFill>
                  <a:srgbClr val="ECECEC"/>
                </a:solidFill>
                <a:effectLst/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</a:t>
            </a:r>
            <a:r>
              <a:rPr lang="en" altLang="ko-KR" sz="2000" b="1" dirty="0">
                <a:solidFill>
                  <a:srgbClr val="FFC000"/>
                </a:solidFill>
                <a:effectLst/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git </a:t>
            </a:r>
            <a:r>
              <a:rPr lang="en" altLang="ko-KR" sz="2000" b="1" dirty="0" err="1">
                <a:solidFill>
                  <a:srgbClr val="FFC000"/>
                </a:solidFill>
                <a:effectLst/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init</a:t>
            </a:r>
            <a:r>
              <a:rPr lang="en" altLang="ko-KR" sz="2000" b="1" dirty="0">
                <a:solidFill>
                  <a:srgbClr val="FFC000"/>
                </a:solidFill>
                <a:effectLst/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</a:t>
            </a:r>
            <a:r>
              <a:rPr lang="ko-KR" altLang="en-US" sz="2000" b="1" dirty="0">
                <a:solidFill>
                  <a:srgbClr val="ECECEC"/>
                </a:solidFill>
                <a:effectLst/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명령으로 빈 </a:t>
            </a:r>
            <a:r>
              <a:rPr lang="en-US" altLang="ko-KR" sz="2000" b="1" dirty="0">
                <a:solidFill>
                  <a:srgbClr val="ECECEC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g</a:t>
            </a:r>
            <a:r>
              <a:rPr lang="en" altLang="ko-KR" sz="2000" b="1" dirty="0">
                <a:solidFill>
                  <a:srgbClr val="ECECEC"/>
                </a:solidFill>
                <a:effectLst/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it </a:t>
            </a:r>
            <a:r>
              <a:rPr lang="ko-KR" altLang="en-US" sz="2000" b="1" dirty="0">
                <a:solidFill>
                  <a:srgbClr val="ECECEC"/>
                </a:solidFill>
                <a:effectLst/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저장소를 만든다</a:t>
            </a:r>
            <a:r>
              <a:rPr lang="en-US" altLang="ko-KR" sz="2000" b="1" dirty="0">
                <a:solidFill>
                  <a:srgbClr val="ECECEC"/>
                </a:solidFill>
                <a:effectLst/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.</a:t>
            </a:r>
          </a:p>
          <a:p>
            <a:pPr algn="ctr"/>
            <a:br>
              <a:rPr lang="ko-KR" altLang="en-US" sz="20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</a:br>
            <a:r>
              <a:rPr lang="en-US" altLang="ko-KR" sz="2000" b="1" dirty="0">
                <a:solidFill>
                  <a:srgbClr val="ECECEC"/>
                </a:solidFill>
                <a:effectLst/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3. </a:t>
            </a:r>
            <a:r>
              <a:rPr lang="ko-KR" altLang="en-US" sz="2000" b="1" dirty="0">
                <a:solidFill>
                  <a:srgbClr val="ECECEC"/>
                </a:solidFill>
                <a:effectLst/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입력한 </a:t>
            </a:r>
            <a:r>
              <a:rPr lang="en" altLang="ko-KR" sz="2000" b="1" dirty="0">
                <a:solidFill>
                  <a:srgbClr val="ECECEC"/>
                </a:solidFill>
                <a:effectLst/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URL</a:t>
            </a:r>
            <a:r>
              <a:rPr lang="ko-KR" altLang="en-US" sz="2000" b="1" dirty="0">
                <a:solidFill>
                  <a:srgbClr val="ECECEC"/>
                </a:solidFill>
                <a:effectLst/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을 </a:t>
            </a:r>
            <a:r>
              <a:rPr lang="en" altLang="ko-KR" sz="2000" b="1" dirty="0">
                <a:solidFill>
                  <a:srgbClr val="ECECEC"/>
                </a:solidFill>
                <a:effectLst/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origin</a:t>
            </a:r>
            <a:r>
              <a:rPr lang="ko-KR" altLang="en-US" sz="2000" b="1" dirty="0">
                <a:solidFill>
                  <a:srgbClr val="ECECEC"/>
                </a:solidFill>
                <a:effectLst/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이라는</a:t>
            </a:r>
            <a:r>
              <a:rPr lang="en-US" altLang="ko-KR" sz="2000" b="1" dirty="0">
                <a:solidFill>
                  <a:srgbClr val="ECECEC"/>
                </a:solidFill>
                <a:effectLst/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(</a:t>
            </a:r>
            <a:r>
              <a:rPr lang="ko-KR" altLang="en-US" sz="2000" b="1" dirty="0">
                <a:solidFill>
                  <a:srgbClr val="ECECEC"/>
                </a:solidFill>
                <a:effectLst/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기본값</a:t>
            </a:r>
            <a:r>
              <a:rPr lang="en-US" altLang="ko-KR" sz="2000" b="1" dirty="0">
                <a:solidFill>
                  <a:srgbClr val="ECECEC"/>
                </a:solidFill>
                <a:effectLst/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) </a:t>
            </a:r>
            <a:r>
              <a:rPr lang="ko-KR" altLang="en-US" sz="2000" b="1" dirty="0">
                <a:solidFill>
                  <a:srgbClr val="ECECEC"/>
                </a:solidFill>
                <a:effectLst/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이름의 </a:t>
            </a:r>
            <a:r>
              <a:rPr lang="ko-KR" altLang="en-US" sz="2000" b="1" dirty="0" err="1">
                <a:solidFill>
                  <a:srgbClr val="ECECEC"/>
                </a:solidFill>
                <a:effectLst/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리모트로</a:t>
            </a:r>
            <a:r>
              <a:rPr lang="ko-KR" altLang="en-US" sz="2000" b="1" dirty="0">
                <a:solidFill>
                  <a:srgbClr val="ECECEC"/>
                </a:solidFill>
                <a:effectLst/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추가</a:t>
            </a:r>
            <a:r>
              <a:rPr lang="en-US" altLang="ko-KR" sz="2000" b="1" dirty="0">
                <a:solidFill>
                  <a:srgbClr val="ECECEC"/>
                </a:solidFill>
                <a:effectLst/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(</a:t>
            </a:r>
            <a:r>
              <a:rPr lang="en" altLang="ko-KR" sz="2000" b="1" dirty="0">
                <a:solidFill>
                  <a:srgbClr val="FFC000"/>
                </a:solidFill>
                <a:effectLst/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git remote add</a:t>
            </a:r>
            <a:r>
              <a:rPr lang="en" altLang="ko-KR" sz="2000" b="1" dirty="0">
                <a:solidFill>
                  <a:srgbClr val="ECECEC"/>
                </a:solidFill>
                <a:effectLst/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)</a:t>
            </a:r>
          </a:p>
          <a:p>
            <a:pPr marL="457200" indent="-457200" algn="ctr">
              <a:buAutoNum type="arabicPeriod"/>
            </a:pPr>
            <a:br>
              <a:rPr lang="en" altLang="ko-KR" sz="20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</a:br>
            <a:r>
              <a:rPr lang="en" altLang="ko-KR" sz="2000" b="1" dirty="0">
                <a:solidFill>
                  <a:srgbClr val="ECECEC"/>
                </a:solidFill>
                <a:effectLst/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4. </a:t>
            </a:r>
            <a:r>
              <a:rPr lang="en" altLang="ko-KR" sz="2000" b="1" dirty="0">
                <a:solidFill>
                  <a:srgbClr val="FFC000"/>
                </a:solidFill>
                <a:effectLst/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git fetch </a:t>
            </a:r>
            <a:r>
              <a:rPr lang="ko-KR" altLang="en-US" sz="2000" b="1" dirty="0">
                <a:solidFill>
                  <a:srgbClr val="ECECEC"/>
                </a:solidFill>
                <a:effectLst/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명령으로 </a:t>
            </a:r>
            <a:r>
              <a:rPr lang="ko-KR" altLang="en-US" sz="2000" b="1" dirty="0" err="1">
                <a:solidFill>
                  <a:srgbClr val="ECECEC"/>
                </a:solidFill>
                <a:effectLst/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리모트</a:t>
            </a:r>
            <a:r>
              <a:rPr lang="ko-KR" altLang="en-US" sz="2000" b="1" dirty="0">
                <a:solidFill>
                  <a:srgbClr val="ECECEC"/>
                </a:solidFill>
                <a:effectLst/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저장소에서 데이터를 가져온다</a:t>
            </a:r>
            <a:r>
              <a:rPr lang="en-US" altLang="ko-KR" sz="2000" b="1" dirty="0">
                <a:solidFill>
                  <a:srgbClr val="ECECEC"/>
                </a:solidFill>
                <a:effectLst/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.</a:t>
            </a:r>
            <a:endParaRPr lang="en-US" altLang="ko-KR" sz="2000" b="1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  <a:p>
            <a:pPr marL="514350" indent="-514350" algn="ctr">
              <a:buAutoNum type="arabicPeriod"/>
            </a:pPr>
            <a:endParaRPr lang="en-US" altLang="ko-KR" sz="2800" b="1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18963999-3460-5E41-F5A6-D164C187CA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95999" y="2162157"/>
            <a:ext cx="5519737" cy="3321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CA9774B-E8FC-8BB5-CC76-8AA5E2A6ACB4}"/>
              </a:ext>
            </a:extLst>
          </p:cNvPr>
          <p:cNvSpPr txBox="1"/>
          <p:nvPr/>
        </p:nvSpPr>
        <p:spPr>
          <a:xfrm>
            <a:off x="9001327" y="3861256"/>
            <a:ext cx="815773" cy="369332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Pretendard Black" panose="02000A03000000020004" pitchFamily="50" charset="-127"/>
              </a:rPr>
              <a:t>clone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FE2F6E-877C-D784-DF3D-A3CA61188B3F}"/>
              </a:ext>
            </a:extLst>
          </p:cNvPr>
          <p:cNvSpPr txBox="1"/>
          <p:nvPr/>
        </p:nvSpPr>
        <p:spPr>
          <a:xfrm>
            <a:off x="8447980" y="2339446"/>
            <a:ext cx="815773" cy="369332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Pretendard Black" panose="02000A03000000020004" pitchFamily="50" charset="-127"/>
              </a:rPr>
              <a:t>fork</a:t>
            </a:r>
          </a:p>
        </p:txBody>
      </p:sp>
    </p:spTree>
    <p:extLst>
      <p:ext uri="{BB962C8B-B14F-4D97-AF65-F5344CB8AC3E}">
        <p14:creationId xmlns:p14="http://schemas.microsoft.com/office/powerpoint/2010/main" val="24260870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B27AB28-CF14-FC1A-550C-6B1DB6E94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7CF361-BFAA-6ADE-ECFE-F99EAC228007}"/>
              </a:ext>
            </a:extLst>
          </p:cNvPr>
          <p:cNvSpPr txBox="1"/>
          <p:nvPr/>
        </p:nvSpPr>
        <p:spPr>
          <a:xfrm>
            <a:off x="2490011" y="788193"/>
            <a:ext cx="7211977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40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Pretendard Black" panose="02000A03000000020004" pitchFamily="50" charset="-127"/>
              </a:rPr>
              <a:t>fork =</a:t>
            </a:r>
            <a:r>
              <a:rPr lang="ko-KR" altLang="en-US" sz="40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Pretendard Black" panose="02000A03000000020004" pitchFamily="50" charset="-127"/>
              </a:rPr>
              <a:t> </a:t>
            </a:r>
            <a:r>
              <a:rPr lang="en-US" altLang="ko-KR" sz="40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Pretendard Black" panose="02000A03000000020004" pitchFamily="50" charset="-127"/>
              </a:rPr>
              <a:t> </a:t>
            </a:r>
            <a:r>
              <a:rPr lang="ko-KR" altLang="en-US" sz="40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Pretendard Black" panose="02000A03000000020004" pitchFamily="50" charset="-127"/>
              </a:rPr>
              <a:t>원격 </a:t>
            </a:r>
            <a:r>
              <a:rPr lang="en-US" altLang="ko-KR" sz="40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FFC000"/>
                </a:solidFill>
                <a:latin typeface="+mj-ea"/>
                <a:ea typeface="+mj-ea"/>
                <a:cs typeface="Pretendard Black" panose="02000A03000000020004" pitchFamily="50" charset="-127"/>
              </a:rPr>
              <a:t>to </a:t>
            </a:r>
            <a:r>
              <a:rPr lang="ko-KR" altLang="en-US" sz="40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FFC000"/>
                </a:solidFill>
                <a:latin typeface="+mj-ea"/>
                <a:ea typeface="+mj-ea"/>
                <a:cs typeface="Pretendard Black" panose="02000A03000000020004" pitchFamily="50" charset="-127"/>
              </a:rPr>
              <a:t>원격 </a:t>
            </a:r>
            <a:r>
              <a:rPr lang="ko-KR" altLang="en-US" sz="4000" spc="-3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Pretendard Black" panose="02000A03000000020004" pitchFamily="50" charset="-127"/>
              </a:rPr>
              <a:t>복붙</a:t>
            </a:r>
            <a:endParaRPr lang="en-US" altLang="ko-KR" sz="40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  <a:cs typeface="Pretendard Black" panose="02000A0300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82E65E-8CEB-53D8-C98F-4C6F578783FD}"/>
              </a:ext>
            </a:extLst>
          </p:cNvPr>
          <p:cNvSpPr txBox="1"/>
          <p:nvPr/>
        </p:nvSpPr>
        <p:spPr>
          <a:xfrm>
            <a:off x="435160" y="3880048"/>
            <a:ext cx="6080872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Pretendard Black" panose="02000A03000000020004" pitchFamily="50" charset="-127"/>
              </a:rPr>
              <a:t>Fork</a:t>
            </a:r>
            <a:r>
              <a:rPr lang="ko-KR" altLang="en-US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Pretendard Black" panose="02000A03000000020004" pitchFamily="50" charset="-127"/>
              </a:rPr>
              <a:t>된 저장소의 수정 사항을</a:t>
            </a:r>
            <a:endParaRPr lang="en-US" altLang="ko-KR" sz="24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  <a:cs typeface="Pretendard Black" panose="02000A03000000020004" pitchFamily="50" charset="-127"/>
            </a:endParaRPr>
          </a:p>
          <a:p>
            <a:pPr algn="ctr"/>
            <a:r>
              <a:rPr lang="ko-KR" altLang="en-US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Pretendard Black" panose="02000A03000000020004" pitchFamily="50" charset="-127"/>
              </a:rPr>
              <a:t>원본에 반영하기 위해서 </a:t>
            </a:r>
            <a:r>
              <a:rPr lang="en-US" altLang="ko-KR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FFC000"/>
                </a:solidFill>
                <a:latin typeface="+mj-ea"/>
                <a:ea typeface="+mj-ea"/>
                <a:cs typeface="Pretendard Black" panose="02000A03000000020004" pitchFamily="50" charset="-127"/>
              </a:rPr>
              <a:t>pull request</a:t>
            </a:r>
            <a:r>
              <a:rPr lang="ko-KR" altLang="en-US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FFC000"/>
                </a:solidFill>
                <a:latin typeface="+mj-ea"/>
                <a:ea typeface="+mj-ea"/>
                <a:cs typeface="Pretendard Black" panose="02000A03000000020004" pitchFamily="50" charset="-127"/>
              </a:rPr>
              <a:t> </a:t>
            </a:r>
            <a:r>
              <a:rPr lang="ko-KR" altLang="en-US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Pretendard Black" panose="02000A03000000020004" pitchFamily="50" charset="-127"/>
              </a:rPr>
              <a:t>필요</a:t>
            </a:r>
            <a:endParaRPr lang="en-US" altLang="ko-KR" sz="24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  <a:cs typeface="Pretendard Black" panose="02000A03000000020004" pitchFamily="50" charset="-127"/>
            </a:endParaRPr>
          </a:p>
        </p:txBody>
      </p:sp>
      <p:pic>
        <p:nvPicPr>
          <p:cNvPr id="14338" name="Picture 2" descr="Clone a repository — Dev documentation">
            <a:extLst>
              <a:ext uri="{FF2B5EF4-FFF2-40B4-BE49-F238E27FC236}">
                <a16:creationId xmlns:a16="http://schemas.microsoft.com/office/drawing/2014/main" id="{0AC1A1A2-6FCD-C6B6-94E9-BFDF0CB419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11953" y="2013148"/>
            <a:ext cx="4426973" cy="373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93B0548-D7D3-80B0-3E5B-FA8DA88FC015}"/>
              </a:ext>
            </a:extLst>
          </p:cNvPr>
          <p:cNvSpPr txBox="1"/>
          <p:nvPr/>
        </p:nvSpPr>
        <p:spPr>
          <a:xfrm>
            <a:off x="8175827" y="3150056"/>
            <a:ext cx="815773" cy="369332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Pretendard Black" panose="02000A03000000020004" pitchFamily="50" charset="-127"/>
              </a:rPr>
              <a:t>fork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5A9D1F-DB32-C771-3F20-05DB7434ED92}"/>
              </a:ext>
            </a:extLst>
          </p:cNvPr>
          <p:cNvSpPr txBox="1"/>
          <p:nvPr/>
        </p:nvSpPr>
        <p:spPr>
          <a:xfrm>
            <a:off x="10245927" y="3772356"/>
            <a:ext cx="815773" cy="369332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Pretendard Black" panose="02000A03000000020004" pitchFamily="50" charset="-127"/>
              </a:rPr>
              <a:t>clone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E8F596-25FA-33F2-2CE8-B3FDCADCC5ED}"/>
              </a:ext>
            </a:extLst>
          </p:cNvPr>
          <p:cNvSpPr txBox="1"/>
          <p:nvPr/>
        </p:nvSpPr>
        <p:spPr>
          <a:xfrm>
            <a:off x="7410855" y="2965390"/>
            <a:ext cx="665538" cy="30777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2000" spc="-3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+mj-ea"/>
                <a:ea typeface="+mj-ea"/>
                <a:cs typeface="Pretendard Black" panose="02000A03000000020004" pitchFamily="50" charset="-127"/>
              </a:rPr>
              <a:t>원격</a:t>
            </a:r>
            <a:endParaRPr lang="en-US" altLang="ko-KR" sz="2000" spc="-30" dirty="0">
              <a:ln>
                <a:solidFill>
                  <a:schemeClr val="tx1">
                    <a:alpha val="0"/>
                  </a:schemeClr>
                </a:solidFill>
              </a:ln>
              <a:latin typeface="+mj-ea"/>
              <a:ea typeface="+mj-ea"/>
              <a:cs typeface="Pretendard Black" panose="02000A0300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168E70-1782-DDE6-E204-28E5364C3ABB}"/>
              </a:ext>
            </a:extLst>
          </p:cNvPr>
          <p:cNvSpPr txBox="1"/>
          <p:nvPr/>
        </p:nvSpPr>
        <p:spPr>
          <a:xfrm>
            <a:off x="9100363" y="2978546"/>
            <a:ext cx="665538" cy="30777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2000" spc="-3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+mj-ea"/>
                <a:ea typeface="+mj-ea"/>
                <a:cs typeface="Pretendard Black" panose="02000A03000000020004" pitchFamily="50" charset="-127"/>
              </a:rPr>
              <a:t>원격</a:t>
            </a:r>
            <a:endParaRPr lang="en-US" altLang="ko-KR" sz="2000" spc="-30" dirty="0">
              <a:ln>
                <a:solidFill>
                  <a:schemeClr val="tx1">
                    <a:alpha val="0"/>
                  </a:schemeClr>
                </a:solidFill>
              </a:ln>
              <a:latin typeface="+mj-ea"/>
              <a:ea typeface="+mj-ea"/>
              <a:cs typeface="Pretendard Black" panose="02000A0300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F803C01-797F-2DEC-E9C9-EAD903DBE623}"/>
              </a:ext>
            </a:extLst>
          </p:cNvPr>
          <p:cNvSpPr txBox="1"/>
          <p:nvPr/>
        </p:nvSpPr>
        <p:spPr>
          <a:xfrm>
            <a:off x="8912739" y="4946590"/>
            <a:ext cx="665538" cy="30777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2000" spc="-3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+mj-ea"/>
                <a:ea typeface="+mj-ea"/>
                <a:cs typeface="Pretendard Black" panose="02000A03000000020004" pitchFamily="50" charset="-127"/>
              </a:rPr>
              <a:t>로컬</a:t>
            </a:r>
            <a:endParaRPr lang="en-US" altLang="ko-KR" sz="2000" spc="-30" dirty="0">
              <a:ln>
                <a:solidFill>
                  <a:schemeClr val="tx1">
                    <a:alpha val="0"/>
                  </a:schemeClr>
                </a:solidFill>
              </a:ln>
              <a:latin typeface="+mj-ea"/>
              <a:ea typeface="+mj-ea"/>
              <a:cs typeface="Pretendard Black" panose="02000A03000000020004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BA9D4895-73F3-672F-1DA7-4DDF1849D7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32143" y="2552352"/>
            <a:ext cx="2886906" cy="968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8008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B27AB28-CF14-FC1A-550C-6B1DB6E94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7CF361-BFAA-6ADE-ECFE-F99EAC228007}"/>
              </a:ext>
            </a:extLst>
          </p:cNvPr>
          <p:cNvSpPr txBox="1"/>
          <p:nvPr/>
        </p:nvSpPr>
        <p:spPr>
          <a:xfrm>
            <a:off x="546911" y="1890117"/>
            <a:ext cx="7211977" cy="369331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40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Pretendard Black" panose="02000A03000000020004" pitchFamily="50" charset="-127"/>
              </a:rPr>
              <a:t>git add</a:t>
            </a:r>
          </a:p>
          <a:p>
            <a:pPr algn="ctr"/>
            <a:r>
              <a:rPr lang="en-US" altLang="ko-KR" sz="40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Pretendard Black" panose="02000A03000000020004" pitchFamily="50" charset="-127"/>
              </a:rPr>
              <a:t>git commit</a:t>
            </a:r>
          </a:p>
          <a:p>
            <a:pPr algn="ctr"/>
            <a:r>
              <a:rPr lang="en-US" altLang="ko-KR" sz="40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Pretendard Black" panose="02000A03000000020004" pitchFamily="50" charset="-127"/>
              </a:rPr>
              <a:t>git push</a:t>
            </a:r>
          </a:p>
          <a:p>
            <a:pPr algn="ctr"/>
            <a:r>
              <a:rPr lang="en-US" altLang="ko-KR" sz="40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Pretendard Black" panose="02000A03000000020004" pitchFamily="50" charset="-127"/>
              </a:rPr>
              <a:t>git pull</a:t>
            </a:r>
          </a:p>
          <a:p>
            <a:pPr algn="ctr"/>
            <a:r>
              <a:rPr lang="en-US" altLang="ko-KR" sz="40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Pretendard Black" panose="02000A03000000020004" pitchFamily="50" charset="-127"/>
              </a:rPr>
              <a:t>+ git fetch</a:t>
            </a:r>
          </a:p>
          <a:p>
            <a:pPr marL="742950" indent="-742950" algn="ctr">
              <a:buAutoNum type="arabicPeriod"/>
            </a:pPr>
            <a:endParaRPr lang="en-US" altLang="ko-KR" sz="40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  <a:cs typeface="Pretendard Black" panose="02000A03000000020004" pitchFamily="50" charset="-127"/>
            </a:endParaRPr>
          </a:p>
        </p:txBody>
      </p:sp>
      <p:pic>
        <p:nvPicPr>
          <p:cNvPr id="15364" name="Picture 4">
            <a:extLst>
              <a:ext uri="{FF2B5EF4-FFF2-40B4-BE49-F238E27FC236}">
                <a16:creationId xmlns:a16="http://schemas.microsoft.com/office/drawing/2014/main" id="{3036ED47-C28F-6BFF-D9A2-711AC45645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43298" y="1192907"/>
            <a:ext cx="2431180" cy="4290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61471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B27AB28-CF14-FC1A-550C-6B1DB6E94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7CF361-BFAA-6ADE-ECFE-F99EAC228007}"/>
              </a:ext>
            </a:extLst>
          </p:cNvPr>
          <p:cNvSpPr txBox="1"/>
          <p:nvPr/>
        </p:nvSpPr>
        <p:spPr>
          <a:xfrm>
            <a:off x="2362605" y="1509117"/>
            <a:ext cx="7466789" cy="517064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32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Pretendard Black" panose="02000A03000000020004" pitchFamily="50" charset="-127"/>
              </a:rPr>
              <a:t>cf. </a:t>
            </a:r>
            <a:r>
              <a:rPr lang="ko-KR" altLang="en-US" sz="32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Pretendard Black" panose="02000A03000000020004" pitchFamily="50" charset="-127"/>
              </a:rPr>
              <a:t>파일 관련 쉘 명령어</a:t>
            </a:r>
            <a:endParaRPr lang="en-US" altLang="ko-KR" sz="32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  <a:cs typeface="Pretendard Black" panose="02000A03000000020004" pitchFamily="50" charset="-127"/>
            </a:endParaRPr>
          </a:p>
          <a:p>
            <a:pPr algn="ctr"/>
            <a:endParaRPr lang="en-US" altLang="ko-KR" sz="32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  <a:cs typeface="Pretendard Black" panose="02000A03000000020004" pitchFamily="50" charset="-127"/>
            </a:endParaRPr>
          </a:p>
          <a:p>
            <a:pPr algn="ctr"/>
            <a:r>
              <a:rPr lang="en-US" altLang="ko-KR" sz="32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Pretendard Black" panose="02000A03000000020004" pitchFamily="50" charset="-127"/>
              </a:rPr>
              <a:t>vim = </a:t>
            </a:r>
            <a:r>
              <a:rPr lang="ko-KR" altLang="en-US" sz="32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Pretendard Black" panose="02000A03000000020004" pitchFamily="50" charset="-127"/>
              </a:rPr>
              <a:t>텍스트 편집기</a:t>
            </a:r>
            <a:endParaRPr lang="en-US" altLang="ko-KR" sz="32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  <a:cs typeface="Pretendard Black" panose="02000A03000000020004" pitchFamily="50" charset="-127"/>
            </a:endParaRPr>
          </a:p>
          <a:p>
            <a:pPr algn="ctr"/>
            <a:r>
              <a:rPr lang="en-US" altLang="ko-KR" sz="40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Pretendard Black" panose="02000A03000000020004" pitchFamily="50" charset="-127"/>
              </a:rPr>
              <a:t>vim [filename]</a:t>
            </a:r>
            <a:r>
              <a:rPr lang="ko-KR" altLang="en-US" sz="40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Pretendard Black" panose="02000A03000000020004" pitchFamily="50" charset="-127"/>
              </a:rPr>
              <a:t> </a:t>
            </a:r>
            <a:r>
              <a:rPr lang="en-US" altLang="ko-KR" sz="40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Pretendard Black" panose="02000A03000000020004" pitchFamily="50" charset="-127"/>
              </a:rPr>
              <a:t>:</a:t>
            </a:r>
            <a:r>
              <a:rPr lang="ko-KR" altLang="en-US" sz="40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Pretendard Black" panose="02000A03000000020004" pitchFamily="50" charset="-127"/>
              </a:rPr>
              <a:t> 파일 생성 및 편집</a:t>
            </a:r>
            <a:endParaRPr lang="en-US" altLang="ko-KR" sz="40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  <a:cs typeface="Pretendard Black" panose="02000A03000000020004" pitchFamily="50" charset="-127"/>
            </a:endParaRPr>
          </a:p>
          <a:p>
            <a:pPr marL="571500" indent="-571500" algn="ctr">
              <a:buFont typeface="Arial" panose="020B0604020202020204" pitchFamily="34" charset="0"/>
              <a:buChar char="•"/>
            </a:pPr>
            <a:r>
              <a:rPr lang="en-US" altLang="ko-KR" sz="40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Pretendard Black" panose="02000A03000000020004" pitchFamily="50" charset="-127"/>
              </a:rPr>
              <a:t>I : insert mode</a:t>
            </a:r>
          </a:p>
          <a:p>
            <a:pPr marL="571500" indent="-571500" algn="ctr">
              <a:buFont typeface="Arial" panose="020B0604020202020204" pitchFamily="34" charset="0"/>
              <a:buChar char="•"/>
            </a:pPr>
            <a:r>
              <a:rPr lang="en-US" altLang="ko-KR" sz="40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Pretendard Black" panose="02000A03000000020004" pitchFamily="50" charset="-127"/>
              </a:rPr>
              <a:t>!</a:t>
            </a:r>
            <a:r>
              <a:rPr lang="en-US" altLang="ko-KR" sz="4000" spc="-3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Pretendard Black" panose="02000A03000000020004" pitchFamily="50" charset="-127"/>
              </a:rPr>
              <a:t>wq</a:t>
            </a:r>
            <a:r>
              <a:rPr lang="en-US" altLang="ko-KR" sz="40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Pretendard Black" panose="02000A03000000020004" pitchFamily="50" charset="-127"/>
              </a:rPr>
              <a:t> : </a:t>
            </a:r>
            <a:r>
              <a:rPr lang="ko-KR" altLang="en-US" sz="40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Pretendard Black" panose="02000A03000000020004" pitchFamily="50" charset="-127"/>
              </a:rPr>
              <a:t>저장 및 종료</a:t>
            </a:r>
            <a:endParaRPr lang="en-US" altLang="ko-KR" sz="40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  <a:cs typeface="Pretendard Black" panose="02000A03000000020004" pitchFamily="50" charset="-127"/>
            </a:endParaRPr>
          </a:p>
          <a:p>
            <a:pPr algn="ctr"/>
            <a:r>
              <a:rPr lang="en-US" altLang="ko-KR" sz="28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Pretendard Black" panose="02000A03000000020004" pitchFamily="50" charset="-127"/>
              </a:rPr>
              <a:t>(esc </a:t>
            </a:r>
            <a:r>
              <a:rPr lang="ko-KR" altLang="en-US" sz="28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Pretendard Black" panose="02000A03000000020004" pitchFamily="50" charset="-127"/>
              </a:rPr>
              <a:t>누르고 모드 변경 가능</a:t>
            </a:r>
            <a:r>
              <a:rPr lang="en-US" altLang="ko-KR" sz="28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Pretendard Black" panose="02000A03000000020004" pitchFamily="50" charset="-127"/>
              </a:rPr>
              <a:t>)</a:t>
            </a:r>
          </a:p>
          <a:p>
            <a:pPr algn="ctr"/>
            <a:endParaRPr lang="en-US" altLang="ko-KR" sz="40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  <a:cs typeface="Pretendard Black" panose="02000A03000000020004" pitchFamily="50" charset="-127"/>
            </a:endParaRPr>
          </a:p>
          <a:p>
            <a:pPr algn="ctr"/>
            <a:endParaRPr lang="en-US" altLang="ko-KR" sz="40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  <a:cs typeface="Pretendard Black" panose="02000A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206777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B27AB28-CF14-FC1A-550C-6B1DB6E94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19</a:t>
            </a:fld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7CF361-BFAA-6ADE-ECFE-F99EAC228007}"/>
              </a:ext>
            </a:extLst>
          </p:cNvPr>
          <p:cNvSpPr txBox="1"/>
          <p:nvPr/>
        </p:nvSpPr>
        <p:spPr>
          <a:xfrm>
            <a:off x="2490011" y="788193"/>
            <a:ext cx="7211977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40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Pretendard Black" panose="02000A03000000020004" pitchFamily="50" charset="-127"/>
              </a:rPr>
              <a:t>git add =</a:t>
            </a:r>
            <a:r>
              <a:rPr lang="ko-KR" altLang="en-US" sz="40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Pretendard Black" panose="02000A03000000020004" pitchFamily="50" charset="-127"/>
              </a:rPr>
              <a:t> </a:t>
            </a:r>
            <a:r>
              <a:rPr lang="en-US" altLang="ko-KR" sz="40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Pretendard Black" panose="02000A03000000020004" pitchFamily="50" charset="-127"/>
              </a:rPr>
              <a:t> </a:t>
            </a:r>
            <a:r>
              <a:rPr lang="en-US" altLang="ko-KR" sz="40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FFC000"/>
                </a:solidFill>
                <a:latin typeface="+mj-ea"/>
                <a:ea typeface="+mj-ea"/>
                <a:cs typeface="Pretendard Black" panose="02000A03000000020004" pitchFamily="50" charset="-127"/>
              </a:rPr>
              <a:t>stage area</a:t>
            </a:r>
            <a:r>
              <a:rPr lang="ko-KR" altLang="en-US" sz="40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Pretendard Black" panose="02000A03000000020004" pitchFamily="50" charset="-127"/>
              </a:rPr>
              <a:t>로 전송</a:t>
            </a:r>
            <a:endParaRPr lang="en-US" altLang="ko-KR" sz="40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  <a:cs typeface="Pretendard Black" panose="02000A0300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82E65E-8CEB-53D8-C98F-4C6F578783FD}"/>
              </a:ext>
            </a:extLst>
          </p:cNvPr>
          <p:cNvSpPr txBox="1"/>
          <p:nvPr/>
        </p:nvSpPr>
        <p:spPr>
          <a:xfrm>
            <a:off x="1943098" y="4328671"/>
            <a:ext cx="8305799" cy="12926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+mj-lt"/>
                <a:ea typeface="+mj-ea"/>
              </a:rPr>
              <a:t>변경한 파일 목록 중 스테이지에 올리기 원하는 파일만 선택</a:t>
            </a:r>
            <a:endParaRPr lang="en-US" altLang="ko-KR" sz="28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+mj-lt"/>
              <a:ea typeface="+mj-ea"/>
              <a:cs typeface="Pretendard Black" panose="02000A03000000020004" pitchFamily="50" charset="-127"/>
            </a:endParaRPr>
          </a:p>
          <a:p>
            <a:pPr marL="514350" indent="-514350" algn="ctr">
              <a:buAutoNum type="arabicPeriod"/>
            </a:pPr>
            <a:r>
              <a:rPr lang="en-US" altLang="ko-KR" sz="28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Pretendard Black" panose="02000A03000000020004" pitchFamily="50" charset="-127"/>
              </a:rPr>
              <a:t>git add . </a:t>
            </a:r>
            <a:r>
              <a:rPr lang="ko-KR" altLang="en-US" sz="28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Pretendard Black" panose="02000A03000000020004" pitchFamily="50" charset="-127"/>
              </a:rPr>
              <a:t>명령어 실행</a:t>
            </a:r>
            <a:r>
              <a:rPr lang="en-US" altLang="ko-KR" sz="28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Pretendard Black" panose="02000A03000000020004" pitchFamily="50" charset="-127"/>
              </a:rPr>
              <a:t> </a:t>
            </a:r>
          </a:p>
          <a:p>
            <a:pPr marL="514350" indent="-514350" algn="ctr">
              <a:buAutoNum type="arabicPeriod"/>
            </a:pPr>
            <a:r>
              <a:rPr lang="en-US" altLang="ko-KR" sz="28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Pretendard Black" panose="02000A03000000020004" pitchFamily="50" charset="-127"/>
              </a:rPr>
              <a:t>git status </a:t>
            </a:r>
            <a:r>
              <a:rPr lang="ko-KR" altLang="en-US" sz="28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Pretendard Black" panose="02000A03000000020004" pitchFamily="50" charset="-127"/>
              </a:rPr>
              <a:t>명령어 실행하여 확인</a:t>
            </a:r>
            <a:endParaRPr lang="en-US" altLang="ko-KR" sz="28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  <a:cs typeface="Pretendard Black" panose="02000A0300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A90B6A8-78E5-2A42-6155-606F482DD993}"/>
              </a:ext>
            </a:extLst>
          </p:cNvPr>
          <p:cNvSpPr txBox="1"/>
          <p:nvPr/>
        </p:nvSpPr>
        <p:spPr>
          <a:xfrm>
            <a:off x="2490011" y="1742479"/>
            <a:ext cx="7211977" cy="861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28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FFC000"/>
                </a:solidFill>
                <a:latin typeface="+mj-ea"/>
                <a:ea typeface="+mj-ea"/>
                <a:cs typeface="Pretendard Black" panose="02000A03000000020004" pitchFamily="50" charset="-127"/>
              </a:rPr>
              <a:t>git add [file or directory name]</a:t>
            </a:r>
            <a:r>
              <a:rPr lang="ko-KR" altLang="en-US" sz="28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FFC000"/>
                </a:solidFill>
                <a:latin typeface="+mj-ea"/>
                <a:ea typeface="+mj-ea"/>
                <a:cs typeface="Pretendard Black" panose="02000A03000000020004" pitchFamily="50" charset="-127"/>
              </a:rPr>
              <a:t> </a:t>
            </a:r>
            <a:endParaRPr lang="en-US" altLang="ko-KR" sz="28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FFC000"/>
              </a:solidFill>
              <a:latin typeface="+mj-ea"/>
              <a:ea typeface="+mj-ea"/>
              <a:cs typeface="Pretendard Black" panose="02000A03000000020004" pitchFamily="50" charset="-127"/>
            </a:endParaRPr>
          </a:p>
          <a:p>
            <a:pPr marL="514350" indent="-514350" algn="ctr">
              <a:buAutoNum type="arabicPeriod"/>
            </a:pPr>
            <a:endParaRPr lang="en-US" altLang="ko-KR" sz="28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FFC000"/>
              </a:solidFill>
              <a:latin typeface="+mj-ea"/>
              <a:ea typeface="+mj-ea"/>
              <a:cs typeface="Pretendard Black" panose="02000A03000000020004" pitchFamily="50" charset="-127"/>
            </a:endParaRPr>
          </a:p>
        </p:txBody>
      </p:sp>
      <p:pic>
        <p:nvPicPr>
          <p:cNvPr id="21508" name="Picture 4">
            <a:extLst>
              <a:ext uri="{FF2B5EF4-FFF2-40B4-BE49-F238E27FC236}">
                <a16:creationId xmlns:a16="http://schemas.microsoft.com/office/drawing/2014/main" id="{E2F3D734-2235-37C7-3E80-A713E4D8D2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62496" y="2458082"/>
            <a:ext cx="6867004" cy="1558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E682E22-915F-6797-D409-DD54085C757D}"/>
              </a:ext>
            </a:extLst>
          </p:cNvPr>
          <p:cNvSpPr txBox="1"/>
          <p:nvPr/>
        </p:nvSpPr>
        <p:spPr>
          <a:xfrm>
            <a:off x="1035049" y="6441322"/>
            <a:ext cx="10121899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cf.</a:t>
            </a:r>
            <a:r>
              <a:rPr lang="ko-KR" altLang="en-US" sz="16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16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file</a:t>
            </a:r>
            <a:r>
              <a:rPr lang="ko-KR" altLang="en-US" sz="16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이나 </a:t>
            </a:r>
            <a:r>
              <a:rPr lang="en-US" altLang="ko-KR" sz="16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directory </a:t>
            </a:r>
            <a:r>
              <a:rPr lang="ko-KR" altLang="en-US" sz="16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이름에 </a:t>
            </a:r>
            <a:r>
              <a:rPr lang="en-US" altLang="ko-KR" sz="16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  <a:r>
              <a:rPr lang="ko-KR" altLang="en-US" sz="16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이라고 작성하게 되면</a:t>
            </a:r>
            <a:r>
              <a:rPr lang="en-US" altLang="ko-KR" sz="16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lang="ko-KR" altLang="en-US" sz="16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현재 디렉토리에 위치한 모든 파일들을 선택한다는 의미입니다</a:t>
            </a:r>
            <a:r>
              <a:rPr lang="en-US" altLang="ko-KR" sz="16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  <a:p>
            <a:pPr algn="ctr"/>
            <a:endParaRPr lang="en-US" altLang="ko-KR" sz="16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ea typeface="+mj-ea"/>
              <a:cs typeface="Pretendard Black" panose="02000A03000000020004" pitchFamily="50" charset="-127"/>
            </a:endParaRPr>
          </a:p>
          <a:p>
            <a:pPr marL="514350" indent="-514350" algn="ctr">
              <a:buAutoNum type="arabicPeriod"/>
            </a:pPr>
            <a:endParaRPr lang="en-US" altLang="ko-KR" sz="16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ea typeface="+mj-ea"/>
              <a:cs typeface="Pretendard Black" panose="02000A03000000020004" pitchFamily="50" charset="-127"/>
            </a:endParaRPr>
          </a:p>
          <a:p>
            <a:pPr marL="514350" indent="-514350" algn="ctr">
              <a:buAutoNum type="arabicPeriod"/>
            </a:pPr>
            <a:endParaRPr lang="en-US" altLang="ko-KR" sz="16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ea typeface="+mj-ea"/>
              <a:cs typeface="Pretendard Black" panose="02000A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402702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B27AB28-CF14-FC1A-550C-6B1DB6E94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7CF361-BFAA-6ADE-ECFE-F99EAC228007}"/>
              </a:ext>
            </a:extLst>
          </p:cNvPr>
          <p:cNvSpPr txBox="1"/>
          <p:nvPr/>
        </p:nvSpPr>
        <p:spPr>
          <a:xfrm>
            <a:off x="2407168" y="2813447"/>
            <a:ext cx="7377662" cy="123110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40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FFC000"/>
                </a:solidFill>
                <a:latin typeface="+mj-ea"/>
                <a:ea typeface="+mj-ea"/>
                <a:cs typeface="Pretendard Black" panose="02000A03000000020004" pitchFamily="50" charset="-127"/>
              </a:rPr>
              <a:t>토이 프로젝트에서 </a:t>
            </a:r>
            <a:r>
              <a:rPr lang="en-US" altLang="ko-KR" sz="40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Pretendard Black" panose="02000A03000000020004" pitchFamily="50" charset="-127"/>
              </a:rPr>
              <a:t>Git, </a:t>
            </a:r>
            <a:r>
              <a:rPr lang="en-US" altLang="ko-KR" sz="4000" spc="-3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Pretendard Black" panose="02000A03000000020004" pitchFamily="50" charset="-127"/>
              </a:rPr>
              <a:t>Github</a:t>
            </a:r>
            <a:r>
              <a:rPr lang="ko-KR" altLang="en-US" sz="4000" spc="-3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Pretendard Black" panose="02000A03000000020004" pitchFamily="50" charset="-127"/>
              </a:rPr>
              <a:t>를</a:t>
            </a:r>
            <a:endParaRPr lang="en-US" altLang="ko-KR" sz="40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  <a:cs typeface="Pretendard Black" panose="02000A03000000020004" pitchFamily="50" charset="-127"/>
            </a:endParaRPr>
          </a:p>
          <a:p>
            <a:pPr algn="ctr"/>
            <a:r>
              <a:rPr lang="ko-KR" altLang="en-US" sz="40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Pretendard Black" panose="02000A03000000020004" pitchFamily="50" charset="-127"/>
              </a:rPr>
              <a:t>활용하여 프로젝트를 체계적으로 관리</a:t>
            </a:r>
            <a:endParaRPr lang="en-US" altLang="ko-KR" sz="40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  <a:cs typeface="Pretendard Black" panose="02000A0300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8CAD7C-2861-D05D-A1EB-39FD2CCD9D22}"/>
              </a:ext>
            </a:extLst>
          </p:cNvPr>
          <p:cNvSpPr txBox="1"/>
          <p:nvPr/>
        </p:nvSpPr>
        <p:spPr>
          <a:xfrm>
            <a:off x="5108228" y="2170101"/>
            <a:ext cx="197554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cs typeface="Pretendard Black" panose="02000A03000000020004" pitchFamily="50" charset="-127"/>
              </a:rPr>
              <a:t>이번 특강의 목표</a:t>
            </a:r>
            <a:endParaRPr lang="en-US" altLang="ko-KR" sz="24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  <a:cs typeface="Pretendard Black" panose="02000A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421749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B27AB28-CF14-FC1A-550C-6B1DB6E94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20</a:t>
            </a:fld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7CF361-BFAA-6ADE-ECFE-F99EAC228007}"/>
              </a:ext>
            </a:extLst>
          </p:cNvPr>
          <p:cNvSpPr txBox="1"/>
          <p:nvPr/>
        </p:nvSpPr>
        <p:spPr>
          <a:xfrm>
            <a:off x="2076448" y="765824"/>
            <a:ext cx="8039099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40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Pretendard Black" panose="02000A03000000020004" pitchFamily="50" charset="-127"/>
              </a:rPr>
              <a:t>git commit =</a:t>
            </a:r>
            <a:r>
              <a:rPr lang="ko-KR" altLang="en-US" sz="40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Pretendard Black" panose="02000A03000000020004" pitchFamily="50" charset="-127"/>
              </a:rPr>
              <a:t> </a:t>
            </a:r>
            <a:r>
              <a:rPr lang="en-US" altLang="ko-KR" sz="40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Pretendard Black" panose="02000A03000000020004" pitchFamily="50" charset="-127"/>
              </a:rPr>
              <a:t> </a:t>
            </a:r>
            <a:r>
              <a:rPr lang="ko-KR" altLang="en-US" sz="40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FFC000"/>
                </a:solidFill>
                <a:latin typeface="+mj-ea"/>
                <a:ea typeface="+mj-ea"/>
                <a:cs typeface="Pretendard Black" panose="02000A03000000020004" pitchFamily="50" charset="-127"/>
              </a:rPr>
              <a:t>변경 사항</a:t>
            </a:r>
            <a:r>
              <a:rPr lang="ko-KR" altLang="en-US" sz="40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Pretendard Black" panose="02000A03000000020004" pitchFamily="50" charset="-127"/>
              </a:rPr>
              <a:t> 저장</a:t>
            </a:r>
            <a:endParaRPr lang="en-US" altLang="ko-KR" sz="40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  <a:cs typeface="Pretendard Black" panose="02000A0300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82E65E-8CEB-53D8-C98F-4C6F578783FD}"/>
              </a:ext>
            </a:extLst>
          </p:cNvPr>
          <p:cNvSpPr txBox="1"/>
          <p:nvPr/>
        </p:nvSpPr>
        <p:spPr>
          <a:xfrm>
            <a:off x="531443" y="5564361"/>
            <a:ext cx="10923957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28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Pretendard Black" panose="02000A03000000020004" pitchFamily="50" charset="-127"/>
              </a:rPr>
              <a:t>Stage area</a:t>
            </a:r>
            <a:r>
              <a:rPr lang="ko-KR" altLang="en-US" sz="28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Pretendard Black" panose="02000A03000000020004" pitchFamily="50" charset="-127"/>
              </a:rPr>
              <a:t>에 올라와 있는 파일들을</a:t>
            </a:r>
            <a:r>
              <a:rPr lang="en-US" altLang="ko-KR" sz="28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Pretendard Black" panose="02000A03000000020004" pitchFamily="50" charset="-127"/>
              </a:rPr>
              <a:t> </a:t>
            </a:r>
            <a:r>
              <a:rPr lang="ko-KR" altLang="en-US" sz="28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Pretendard Black" panose="02000A03000000020004" pitchFamily="50" charset="-127"/>
              </a:rPr>
              <a:t>로컬에 기록</a:t>
            </a:r>
            <a:r>
              <a:rPr lang="en-US" altLang="ko-KR" sz="28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Pretendard Black" panose="02000A03000000020004" pitchFamily="50" charset="-127"/>
              </a:rPr>
              <a:t>.</a:t>
            </a:r>
            <a:r>
              <a:rPr lang="ko-KR" altLang="en-US" sz="28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Pretendard Black" panose="02000A03000000020004" pitchFamily="50" charset="-127"/>
              </a:rPr>
              <a:t> 수정사항에 대한 버전 생성  </a:t>
            </a:r>
            <a:endParaRPr lang="en-US" altLang="ko-KR" sz="28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  <a:cs typeface="Pretendard Black" panose="02000A0300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A90B6A8-78E5-2A42-6155-606F482DD993}"/>
              </a:ext>
            </a:extLst>
          </p:cNvPr>
          <p:cNvSpPr txBox="1"/>
          <p:nvPr/>
        </p:nvSpPr>
        <p:spPr>
          <a:xfrm>
            <a:off x="2490011" y="1742479"/>
            <a:ext cx="7211977" cy="861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28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FFC000"/>
                </a:solidFill>
                <a:latin typeface="+mj-ea"/>
                <a:ea typeface="+mj-ea"/>
                <a:cs typeface="Pretendard Black" panose="02000A03000000020004" pitchFamily="50" charset="-127"/>
              </a:rPr>
              <a:t>git commit -m [commit message]</a:t>
            </a:r>
          </a:p>
          <a:p>
            <a:pPr marL="514350" indent="-514350" algn="ctr">
              <a:buAutoNum type="arabicPeriod"/>
            </a:pPr>
            <a:endParaRPr lang="en-US" altLang="ko-KR" sz="28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FFC000"/>
              </a:solidFill>
              <a:latin typeface="+mj-ea"/>
              <a:ea typeface="+mj-ea"/>
              <a:cs typeface="Pretendard Black" panose="02000A03000000020004" pitchFamily="50" charset="-127"/>
            </a:endParaRPr>
          </a:p>
        </p:txBody>
      </p:sp>
      <p:pic>
        <p:nvPicPr>
          <p:cNvPr id="21506" name="Picture 2">
            <a:extLst>
              <a:ext uri="{FF2B5EF4-FFF2-40B4-BE49-F238E27FC236}">
                <a16:creationId xmlns:a16="http://schemas.microsoft.com/office/drawing/2014/main" id="{6ACAC4BB-1BC3-1F39-025F-E7ECEF20F9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3099" y="2406730"/>
            <a:ext cx="5556253" cy="2924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4" name="Picture 2">
            <a:extLst>
              <a:ext uri="{FF2B5EF4-FFF2-40B4-BE49-F238E27FC236}">
                <a16:creationId xmlns:a16="http://schemas.microsoft.com/office/drawing/2014/main" id="{48DF8645-C7F1-2C43-9A9F-C096FD108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03036" y="2406730"/>
            <a:ext cx="4850764" cy="2924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9A77FBD-6964-8077-13C7-421A43EC0060}"/>
              </a:ext>
            </a:extLst>
          </p:cNvPr>
          <p:cNvSpPr txBox="1"/>
          <p:nvPr/>
        </p:nvSpPr>
        <p:spPr>
          <a:xfrm>
            <a:off x="2490011" y="6138802"/>
            <a:ext cx="7211977" cy="80021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Pretendard Black" panose="02000A03000000020004" pitchFamily="50" charset="-127"/>
              </a:rPr>
              <a:t>ex</a:t>
            </a:r>
            <a:r>
              <a:rPr lang="ko-KR" altLang="en-US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Pretendard Black" panose="02000A03000000020004" pitchFamily="50" charset="-127"/>
              </a:rPr>
              <a:t> </a:t>
            </a:r>
            <a:r>
              <a:rPr lang="en-US" altLang="ko-KR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Pretendard Black" panose="02000A03000000020004" pitchFamily="50" charset="-127"/>
              </a:rPr>
              <a:t>:</a:t>
            </a:r>
            <a:r>
              <a:rPr lang="ko-KR" altLang="en-US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Pretendard Black" panose="02000A03000000020004" pitchFamily="50" charset="-127"/>
              </a:rPr>
              <a:t> </a:t>
            </a:r>
            <a:r>
              <a:rPr lang="en-US" altLang="ko-KR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Pretendard Black" panose="02000A03000000020004" pitchFamily="50" charset="-127"/>
              </a:rPr>
              <a:t>git commit –m “added info (name, ID)</a:t>
            </a:r>
            <a:r>
              <a:rPr lang="ko-KR" altLang="en-US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Pretendard Black" panose="02000A03000000020004" pitchFamily="50" charset="-127"/>
              </a:rPr>
              <a:t> </a:t>
            </a:r>
            <a:endParaRPr lang="en-US" altLang="ko-KR" sz="24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  <a:cs typeface="Pretendard Black" panose="02000A03000000020004" pitchFamily="50" charset="-127"/>
            </a:endParaRPr>
          </a:p>
          <a:p>
            <a:pPr marL="514350" indent="-514350" algn="ctr">
              <a:buAutoNum type="arabicPeriod"/>
            </a:pPr>
            <a:endParaRPr lang="en-US" altLang="ko-KR" sz="28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FFC000"/>
              </a:solidFill>
              <a:latin typeface="+mj-ea"/>
              <a:ea typeface="+mj-ea"/>
              <a:cs typeface="Pretendard Black" panose="02000A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223074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B27AB28-CF14-FC1A-550C-6B1DB6E94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21</a:t>
            </a:fld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7CF361-BFAA-6ADE-ECFE-F99EAC228007}"/>
              </a:ext>
            </a:extLst>
          </p:cNvPr>
          <p:cNvSpPr txBox="1"/>
          <p:nvPr/>
        </p:nvSpPr>
        <p:spPr>
          <a:xfrm>
            <a:off x="2302964" y="700622"/>
            <a:ext cx="8177989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40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Pretendard Black" panose="02000A03000000020004" pitchFamily="50" charset="-127"/>
              </a:rPr>
              <a:t>git push =</a:t>
            </a:r>
            <a:r>
              <a:rPr lang="ko-KR" altLang="en-US" sz="40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Pretendard Black" panose="02000A03000000020004" pitchFamily="50" charset="-127"/>
              </a:rPr>
              <a:t> </a:t>
            </a:r>
            <a:r>
              <a:rPr lang="en-US" altLang="ko-KR" sz="40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Pretendard Black" panose="02000A03000000020004" pitchFamily="50" charset="-127"/>
              </a:rPr>
              <a:t> </a:t>
            </a:r>
            <a:r>
              <a:rPr lang="ko-KR" altLang="en-US" sz="4000" spc="-3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Pretendard Black" panose="02000A03000000020004" pitchFamily="50" charset="-127"/>
              </a:rPr>
              <a:t>커밋</a:t>
            </a:r>
            <a:r>
              <a:rPr lang="ko-KR" altLang="en-US" sz="40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Pretendard Black" panose="02000A03000000020004" pitchFamily="50" charset="-127"/>
              </a:rPr>
              <a:t> 내용을 </a:t>
            </a:r>
            <a:r>
              <a:rPr lang="ko-KR" altLang="en-US" sz="40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FFC000"/>
                </a:solidFill>
                <a:latin typeface="+mj-ea"/>
                <a:ea typeface="+mj-ea"/>
                <a:cs typeface="Pretendard Black" panose="02000A03000000020004" pitchFamily="50" charset="-127"/>
              </a:rPr>
              <a:t>원격에 전송</a:t>
            </a:r>
            <a:endParaRPr lang="en-US" altLang="ko-KR" sz="40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  <a:cs typeface="Pretendard Black" panose="02000A0300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82E65E-8CEB-53D8-C98F-4C6F578783FD}"/>
              </a:ext>
            </a:extLst>
          </p:cNvPr>
          <p:cNvSpPr txBox="1"/>
          <p:nvPr/>
        </p:nvSpPr>
        <p:spPr>
          <a:xfrm>
            <a:off x="933851" y="5502196"/>
            <a:ext cx="10324289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28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Pretendard Black" panose="02000A03000000020004" pitchFamily="50" charset="-127"/>
              </a:rPr>
              <a:t>원격 저장소에 </a:t>
            </a:r>
            <a:r>
              <a:rPr lang="en-US" altLang="ko-KR" sz="28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Pretendard Black" panose="02000A03000000020004" pitchFamily="50" charset="-127"/>
              </a:rPr>
              <a:t>‘</a:t>
            </a:r>
            <a:r>
              <a:rPr lang="ko-KR" altLang="en-US" sz="28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Pretendard Black" panose="02000A03000000020004" pitchFamily="50" charset="-127"/>
              </a:rPr>
              <a:t>실질적으로</a:t>
            </a:r>
            <a:r>
              <a:rPr lang="en-US" altLang="ko-KR" sz="28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Pretendard Black" panose="02000A03000000020004" pitchFamily="50" charset="-127"/>
              </a:rPr>
              <a:t>’</a:t>
            </a:r>
            <a:r>
              <a:rPr lang="ko-KR" altLang="en-US" sz="28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Pretendard Black" panose="02000A03000000020004" pitchFamily="50" charset="-127"/>
              </a:rPr>
              <a:t> 반영되도록 하는 명령어</a:t>
            </a:r>
            <a:r>
              <a:rPr lang="en-US" altLang="ko-KR" sz="28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Pretendard Black" panose="02000A03000000020004" pitchFamily="50" charset="-127"/>
              </a:rPr>
              <a:t>,</a:t>
            </a:r>
            <a:r>
              <a:rPr lang="ko-KR" altLang="en-US" sz="28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Pretendard Black" panose="02000A03000000020004" pitchFamily="50" charset="-127"/>
              </a:rPr>
              <a:t> 따라서 주의해야 한다</a:t>
            </a:r>
            <a:endParaRPr lang="en-US" altLang="ko-KR" sz="28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  <a:cs typeface="Pretendard Black" panose="02000A0300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A90B6A8-78E5-2A42-6155-606F482DD993}"/>
              </a:ext>
            </a:extLst>
          </p:cNvPr>
          <p:cNvSpPr txBox="1"/>
          <p:nvPr/>
        </p:nvSpPr>
        <p:spPr>
          <a:xfrm>
            <a:off x="2490009" y="1535266"/>
            <a:ext cx="7211977" cy="861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28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FFC000"/>
                </a:solidFill>
                <a:latin typeface="+mj-ea"/>
                <a:ea typeface="+mj-ea"/>
                <a:cs typeface="Pretendard Black" panose="02000A03000000020004" pitchFamily="50" charset="-127"/>
              </a:rPr>
              <a:t>git push</a:t>
            </a:r>
          </a:p>
          <a:p>
            <a:pPr marL="514350" indent="-514350" algn="ctr">
              <a:buAutoNum type="arabicPeriod"/>
            </a:pPr>
            <a:endParaRPr lang="en-US" altLang="ko-KR" sz="28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FFC000"/>
              </a:solidFill>
              <a:latin typeface="+mj-ea"/>
              <a:ea typeface="+mj-ea"/>
              <a:cs typeface="Pretendard Black" panose="02000A0300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76136CD-534F-22F2-1383-33F917A6DC5E}"/>
              </a:ext>
            </a:extLst>
          </p:cNvPr>
          <p:cNvSpPr txBox="1"/>
          <p:nvPr/>
        </p:nvSpPr>
        <p:spPr>
          <a:xfrm>
            <a:off x="2013758" y="6217801"/>
            <a:ext cx="8164477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2000" spc="-3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j-ea"/>
                <a:ea typeface="+mj-ea"/>
                <a:cs typeface="Pretendard Black" panose="02000A03000000020004" pitchFamily="50" charset="-127"/>
              </a:rPr>
              <a:t>cf</a:t>
            </a:r>
            <a:r>
              <a:rPr lang="en-US" altLang="ko-KR" sz="20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j-ea"/>
                <a:ea typeface="+mj-ea"/>
                <a:cs typeface="Pretendard Black" panose="02000A03000000020004" pitchFamily="50" charset="-127"/>
              </a:rPr>
              <a:t> : --force </a:t>
            </a:r>
            <a:r>
              <a:rPr lang="ko-KR" altLang="en-US" sz="20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j-ea"/>
                <a:ea typeface="+mj-ea"/>
                <a:cs typeface="Pretendard Black" panose="02000A03000000020004" pitchFamily="50" charset="-127"/>
              </a:rPr>
              <a:t>옵션을 주면 충돌 등을 무시하고 강제로 덮어쓴다   </a:t>
            </a:r>
            <a:endParaRPr lang="en-US" altLang="ko-KR" sz="20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+mj-ea"/>
              <a:ea typeface="+mj-ea"/>
              <a:cs typeface="Pretendard Black" panose="02000A03000000020004" pitchFamily="50" charset="-127"/>
            </a:endParaRPr>
          </a:p>
          <a:p>
            <a:pPr marL="514350" indent="-514350" algn="ctr">
              <a:buAutoNum type="arabicPeriod"/>
            </a:pPr>
            <a:endParaRPr lang="en-US" altLang="ko-KR" sz="24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+mj-ea"/>
              <a:ea typeface="+mj-ea"/>
              <a:cs typeface="Pretendard Black" panose="02000A03000000020004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1DBF35C1-FEA1-D0A6-ED20-A41A8F976FAE}"/>
              </a:ext>
            </a:extLst>
          </p:cNvPr>
          <p:cNvGrpSpPr/>
          <p:nvPr/>
        </p:nvGrpSpPr>
        <p:grpSpPr>
          <a:xfrm>
            <a:off x="1335436" y="2273176"/>
            <a:ext cx="9521127" cy="2944302"/>
            <a:chOff x="1128673" y="2273176"/>
            <a:chExt cx="9521127" cy="2944302"/>
          </a:xfrm>
        </p:grpSpPr>
        <p:pic>
          <p:nvPicPr>
            <p:cNvPr id="24578" name="Picture 2" descr="STM32) Keil uVision에서 Git 버전 관리 방법">
              <a:extLst>
                <a:ext uri="{FF2B5EF4-FFF2-40B4-BE49-F238E27FC236}">
                  <a16:creationId xmlns:a16="http://schemas.microsoft.com/office/drawing/2014/main" id="{DC0E088D-9A38-2266-4791-48FDD378571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14475" y="2273176"/>
              <a:ext cx="3235325" cy="29443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580" name="Picture 4" descr="Amazon.com: alias yolo='git push -force' Funny Software Developer Shirt :  Clothing, Shoes &amp; Jewelry">
              <a:extLst>
                <a:ext uri="{FF2B5EF4-FFF2-40B4-BE49-F238E27FC236}">
                  <a16:creationId xmlns:a16="http://schemas.microsoft.com/office/drawing/2014/main" id="{8DED0515-AB09-5400-F46E-F82582EBC3E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128673" y="2283061"/>
              <a:ext cx="6068395" cy="29245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8406302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B27AB28-CF14-FC1A-550C-6B1DB6E94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22</a:t>
            </a:fld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7CF361-BFAA-6ADE-ECFE-F99EAC228007}"/>
              </a:ext>
            </a:extLst>
          </p:cNvPr>
          <p:cNvSpPr txBox="1"/>
          <p:nvPr/>
        </p:nvSpPr>
        <p:spPr>
          <a:xfrm>
            <a:off x="0" y="788193"/>
            <a:ext cx="12192000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40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Pretendard Black" panose="02000A03000000020004" pitchFamily="50" charset="-127"/>
              </a:rPr>
              <a:t>git pull =</a:t>
            </a:r>
            <a:r>
              <a:rPr lang="ko-KR" altLang="en-US" sz="40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Pretendard Black" panose="02000A03000000020004" pitchFamily="50" charset="-127"/>
              </a:rPr>
              <a:t> </a:t>
            </a:r>
            <a:r>
              <a:rPr lang="en-US" altLang="ko-KR" sz="40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Pretendard Black" panose="02000A03000000020004" pitchFamily="50" charset="-127"/>
              </a:rPr>
              <a:t> </a:t>
            </a:r>
            <a:r>
              <a:rPr lang="ko-KR" altLang="en-US" sz="40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FFC000"/>
                </a:solidFill>
                <a:latin typeface="+mj-ea"/>
                <a:ea typeface="+mj-ea"/>
                <a:cs typeface="Pretendard Black" panose="02000A03000000020004" pitchFamily="50" charset="-127"/>
              </a:rPr>
              <a:t>원격 저장소</a:t>
            </a:r>
            <a:r>
              <a:rPr lang="ko-KR" altLang="en-US" sz="40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Pretendard Black" panose="02000A03000000020004" pitchFamily="50" charset="-127"/>
              </a:rPr>
              <a:t>에서</a:t>
            </a:r>
            <a:r>
              <a:rPr lang="ko-KR" altLang="en-US" sz="40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FFC000"/>
                </a:solidFill>
                <a:latin typeface="+mj-ea"/>
                <a:ea typeface="+mj-ea"/>
                <a:cs typeface="Pretendard Black" panose="02000A03000000020004" pitchFamily="50" charset="-127"/>
              </a:rPr>
              <a:t> </a:t>
            </a:r>
            <a:r>
              <a:rPr lang="ko-KR" altLang="en-US" sz="40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Pretendard Black" panose="02000A03000000020004" pitchFamily="50" charset="-127"/>
              </a:rPr>
              <a:t>변경된 내용을</a:t>
            </a:r>
            <a:r>
              <a:rPr lang="en-US" altLang="ko-KR" sz="40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Pretendard Black" panose="02000A03000000020004" pitchFamily="50" charset="-127"/>
              </a:rPr>
              <a:t> </a:t>
            </a:r>
          </a:p>
          <a:p>
            <a:pPr algn="ctr"/>
            <a:r>
              <a:rPr lang="ko-KR" altLang="en-US" sz="40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Pretendard Black" panose="02000A03000000020004" pitchFamily="50" charset="-127"/>
              </a:rPr>
              <a:t>가져와 </a:t>
            </a:r>
            <a:r>
              <a:rPr lang="ko-KR" altLang="en-US" sz="40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FFC000"/>
                </a:solidFill>
                <a:latin typeface="+mj-ea"/>
                <a:ea typeface="+mj-ea"/>
                <a:cs typeface="Pretendard Black" panose="02000A03000000020004" pitchFamily="50" charset="-127"/>
              </a:rPr>
              <a:t>로컬 저장소에 병합</a:t>
            </a:r>
            <a:endParaRPr lang="en-US" altLang="ko-KR" sz="40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  <a:cs typeface="Pretendard Black" panose="02000A03000000020004" pitchFamily="50" charset="-127"/>
            </a:endParaRPr>
          </a:p>
        </p:txBody>
      </p:sp>
      <p:pic>
        <p:nvPicPr>
          <p:cNvPr id="3" name="Picture 2" descr="Git Working Tree">
            <a:extLst>
              <a:ext uri="{FF2B5EF4-FFF2-40B4-BE49-F238E27FC236}">
                <a16:creationId xmlns:a16="http://schemas.microsoft.com/office/drawing/2014/main" id="{0FD68692-736F-FB98-EED3-2DE52D6FD0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49625" y="2193131"/>
            <a:ext cx="5492750" cy="4119563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37323466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B27AB28-CF14-FC1A-550C-6B1DB6E94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23</a:t>
            </a:fld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7CF361-BFAA-6ADE-ECFE-F99EAC228007}"/>
              </a:ext>
            </a:extLst>
          </p:cNvPr>
          <p:cNvSpPr txBox="1"/>
          <p:nvPr/>
        </p:nvSpPr>
        <p:spPr>
          <a:xfrm>
            <a:off x="0" y="765824"/>
            <a:ext cx="12192000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40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Pretendard Black" panose="02000A03000000020004" pitchFamily="50" charset="-127"/>
              </a:rPr>
              <a:t>git fetch =</a:t>
            </a:r>
            <a:r>
              <a:rPr lang="ko-KR" altLang="en-US" sz="40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Pretendard Black" panose="02000A03000000020004" pitchFamily="50" charset="-127"/>
              </a:rPr>
              <a:t> </a:t>
            </a:r>
            <a:r>
              <a:rPr lang="en-US" altLang="ko-KR" sz="40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Pretendard Black" panose="02000A03000000020004" pitchFamily="50" charset="-127"/>
              </a:rPr>
              <a:t> </a:t>
            </a:r>
            <a:r>
              <a:rPr lang="en-US" altLang="ko-KR" sz="40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FFC000"/>
                </a:solidFill>
                <a:latin typeface="+mj-ea"/>
                <a:ea typeface="+mj-ea"/>
                <a:cs typeface="Pretendard Black" panose="02000A03000000020004" pitchFamily="50" charset="-127"/>
              </a:rPr>
              <a:t>merge </a:t>
            </a:r>
            <a:r>
              <a:rPr lang="ko-KR" altLang="en-US" sz="40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FFC000"/>
                </a:solidFill>
                <a:latin typeface="+mj-ea"/>
                <a:ea typeface="+mj-ea"/>
                <a:cs typeface="Pretendard Black" panose="02000A03000000020004" pitchFamily="50" charset="-127"/>
              </a:rPr>
              <a:t>없이 </a:t>
            </a:r>
            <a:r>
              <a:rPr lang="ko-KR" altLang="en-US" sz="40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Pretendard Black" panose="02000A03000000020004" pitchFamily="50" charset="-127"/>
              </a:rPr>
              <a:t>변경사항만 임시로 가져온다 </a:t>
            </a:r>
            <a:endParaRPr lang="en-US" altLang="ko-KR" sz="40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  <a:cs typeface="Pretendard Black" panose="02000A0300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82E65E-8CEB-53D8-C98F-4C6F578783FD}"/>
              </a:ext>
            </a:extLst>
          </p:cNvPr>
          <p:cNvSpPr txBox="1"/>
          <p:nvPr/>
        </p:nvSpPr>
        <p:spPr>
          <a:xfrm>
            <a:off x="531443" y="5173694"/>
            <a:ext cx="10923957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28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Pretendard Black" panose="02000A03000000020004" pitchFamily="50" charset="-127"/>
              </a:rPr>
              <a:t>로컬 저장소에 가져오기 </a:t>
            </a:r>
            <a:r>
              <a:rPr lang="ko-KR" altLang="en-US" sz="28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FFC000"/>
                </a:solidFill>
                <a:latin typeface="+mj-ea"/>
                <a:ea typeface="+mj-ea"/>
                <a:cs typeface="Pretendard Black" panose="02000A03000000020004" pitchFamily="50" charset="-127"/>
              </a:rPr>
              <a:t>전에</a:t>
            </a:r>
            <a:r>
              <a:rPr lang="ko-KR" altLang="en-US" sz="28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Pretendard Black" panose="02000A03000000020004" pitchFamily="50" charset="-127"/>
              </a:rPr>
              <a:t> 확인</a:t>
            </a:r>
            <a:r>
              <a:rPr lang="en-US" altLang="ko-KR" sz="28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Pretendard Black" panose="02000A03000000020004" pitchFamily="50" charset="-127"/>
              </a:rPr>
              <a:t>(</a:t>
            </a:r>
            <a:r>
              <a:rPr lang="ko-KR" altLang="en-US" sz="28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Pretendard Black" panose="02000A03000000020004" pitchFamily="50" charset="-127"/>
              </a:rPr>
              <a:t>충돌</a:t>
            </a:r>
            <a:r>
              <a:rPr lang="en-US" altLang="ko-KR" sz="28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Pretendard Black" panose="02000A03000000020004" pitchFamily="50" charset="-127"/>
              </a:rPr>
              <a:t>,</a:t>
            </a:r>
            <a:r>
              <a:rPr lang="ko-KR" altLang="en-US" sz="28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Pretendard Black" panose="02000A03000000020004" pitchFamily="50" charset="-127"/>
              </a:rPr>
              <a:t> 변경사항 등</a:t>
            </a:r>
            <a:r>
              <a:rPr lang="en-US" altLang="ko-KR" sz="28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Pretendard Black" panose="02000A03000000020004" pitchFamily="50" charset="-127"/>
              </a:rPr>
              <a:t>)</a:t>
            </a:r>
            <a:r>
              <a:rPr lang="ko-KR" altLang="en-US" sz="28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Pretendard Black" panose="02000A03000000020004" pitchFamily="50" charset="-127"/>
              </a:rPr>
              <a:t>하고 싶을 때 사용</a:t>
            </a:r>
            <a:endParaRPr lang="en-US" altLang="ko-KR" sz="28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  <a:cs typeface="Pretendard Black" panose="02000A03000000020004" pitchFamily="50" charset="-127"/>
            </a:endParaRPr>
          </a:p>
        </p:txBody>
      </p:sp>
      <p:pic>
        <p:nvPicPr>
          <p:cNvPr id="29698" name="Picture 2">
            <a:extLst>
              <a:ext uri="{FF2B5EF4-FFF2-40B4-BE49-F238E27FC236}">
                <a16:creationId xmlns:a16="http://schemas.microsoft.com/office/drawing/2014/main" id="{175DEBD0-5176-A459-51DD-C2CFBED0AB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83000" y="1684306"/>
            <a:ext cx="5130800" cy="2849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5D18F6C-BE68-3262-2BA3-C815870C406B}"/>
              </a:ext>
            </a:extLst>
          </p:cNvPr>
          <p:cNvSpPr txBox="1"/>
          <p:nvPr/>
        </p:nvSpPr>
        <p:spPr>
          <a:xfrm>
            <a:off x="531443" y="5604581"/>
            <a:ext cx="10923957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28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Pretendard Black" panose="02000A03000000020004" pitchFamily="50" charset="-127"/>
              </a:rPr>
              <a:t>이후에 수동으로 병합 작업 필요</a:t>
            </a:r>
            <a:endParaRPr lang="en-US" altLang="ko-KR" sz="28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  <a:cs typeface="Pretendard Black" panose="02000A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081569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B27AB28-CF14-FC1A-550C-6B1DB6E94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24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7CF361-BFAA-6ADE-ECFE-F99EAC228007}"/>
              </a:ext>
            </a:extLst>
          </p:cNvPr>
          <p:cNvSpPr txBox="1"/>
          <p:nvPr/>
        </p:nvSpPr>
        <p:spPr>
          <a:xfrm>
            <a:off x="2490011" y="505817"/>
            <a:ext cx="7211977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40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Pretendard Black" panose="02000A03000000020004" pitchFamily="50" charset="-127"/>
              </a:rPr>
              <a:t>순서의 중요성</a:t>
            </a:r>
            <a:endParaRPr lang="en-US" altLang="ko-KR" sz="40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  <a:cs typeface="Pretendard Black" panose="02000A03000000020004" pitchFamily="50" charset="-127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B39E774-E5AC-F116-3629-940C2307CC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68452" y="1831760"/>
            <a:ext cx="3237048" cy="404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E28F2D2D-3B20-7A04-93A2-F089B411E0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84938" y="1364074"/>
            <a:ext cx="2804235" cy="5174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4DBF84B-5968-C2BC-A86C-CAE56714835E}"/>
              </a:ext>
            </a:extLst>
          </p:cNvPr>
          <p:cNvSpPr txBox="1"/>
          <p:nvPr/>
        </p:nvSpPr>
        <p:spPr>
          <a:xfrm>
            <a:off x="7518400" y="1462428"/>
            <a:ext cx="1651000" cy="369332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ECECEC"/>
                </a:solidFill>
                <a:latin typeface="+mj-ea"/>
                <a:ea typeface="+mj-ea"/>
              </a:rPr>
              <a:t>g</a:t>
            </a:r>
            <a:r>
              <a:rPr lang="en-US" altLang="ko-KR" sz="2400" b="0" i="0" dirty="0">
                <a:solidFill>
                  <a:srgbClr val="ECECEC"/>
                </a:solidFill>
                <a:effectLst/>
                <a:latin typeface="+mj-ea"/>
                <a:ea typeface="+mj-ea"/>
              </a:rPr>
              <a:t>it pull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3921E4-696B-9B54-1163-C2CED4668DE4}"/>
              </a:ext>
            </a:extLst>
          </p:cNvPr>
          <p:cNvSpPr txBox="1"/>
          <p:nvPr/>
        </p:nvSpPr>
        <p:spPr>
          <a:xfrm>
            <a:off x="6484938" y="2720541"/>
            <a:ext cx="1262062" cy="369332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ECECEC"/>
                </a:solidFill>
                <a:latin typeface="+mj-ea"/>
                <a:ea typeface="+mj-ea"/>
              </a:rPr>
              <a:t>g</a:t>
            </a:r>
            <a:r>
              <a:rPr lang="en-US" altLang="ko-KR" sz="2400" b="0" i="0" dirty="0">
                <a:solidFill>
                  <a:srgbClr val="ECECEC"/>
                </a:solidFill>
                <a:effectLst/>
                <a:latin typeface="+mj-ea"/>
                <a:ea typeface="+mj-ea"/>
              </a:rPr>
              <a:t>it add 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C62DD9-DD64-A21C-1E77-5F09A5253731}"/>
              </a:ext>
            </a:extLst>
          </p:cNvPr>
          <p:cNvSpPr txBox="1"/>
          <p:nvPr/>
        </p:nvSpPr>
        <p:spPr>
          <a:xfrm>
            <a:off x="6959600" y="4077008"/>
            <a:ext cx="1651000" cy="369332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ECECEC"/>
                </a:solidFill>
                <a:latin typeface="+mj-ea"/>
                <a:ea typeface="+mj-ea"/>
              </a:rPr>
              <a:t>g</a:t>
            </a:r>
            <a:r>
              <a:rPr lang="en-US" altLang="ko-KR" sz="2400" b="0" i="0" dirty="0">
                <a:solidFill>
                  <a:srgbClr val="ECECEC"/>
                </a:solidFill>
                <a:effectLst/>
                <a:latin typeface="+mj-ea"/>
                <a:ea typeface="+mj-ea"/>
              </a:rPr>
              <a:t>it commit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1EA336B-B40B-EE45-7E3C-7DB2C5031CBB}"/>
              </a:ext>
            </a:extLst>
          </p:cNvPr>
          <p:cNvSpPr txBox="1"/>
          <p:nvPr/>
        </p:nvSpPr>
        <p:spPr>
          <a:xfrm>
            <a:off x="6921500" y="5248809"/>
            <a:ext cx="1651000" cy="369332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ECECEC"/>
                </a:solidFill>
                <a:latin typeface="+mj-ea"/>
                <a:ea typeface="+mj-ea"/>
              </a:rPr>
              <a:t>g</a:t>
            </a:r>
            <a:r>
              <a:rPr lang="en-US" altLang="ko-KR" sz="2400" b="0" i="0" dirty="0">
                <a:solidFill>
                  <a:srgbClr val="ECECEC"/>
                </a:solidFill>
                <a:effectLst/>
                <a:latin typeface="+mj-ea"/>
                <a:ea typeface="+mj-ea"/>
              </a:rPr>
              <a:t>it push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6FCEB9-F1D7-3237-276B-842FD433ED00}"/>
              </a:ext>
            </a:extLst>
          </p:cNvPr>
          <p:cNvSpPr txBox="1"/>
          <p:nvPr/>
        </p:nvSpPr>
        <p:spPr>
          <a:xfrm>
            <a:off x="3352800" y="1877034"/>
            <a:ext cx="1651000" cy="369332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ECECEC"/>
                </a:solidFill>
                <a:latin typeface="+mj-ea"/>
                <a:ea typeface="+mj-ea"/>
              </a:rPr>
              <a:t>g</a:t>
            </a:r>
            <a:r>
              <a:rPr lang="en-US" altLang="ko-KR" sz="2400" b="0" i="0" dirty="0">
                <a:solidFill>
                  <a:srgbClr val="ECECEC"/>
                </a:solidFill>
                <a:effectLst/>
                <a:latin typeface="+mj-ea"/>
                <a:ea typeface="+mj-ea"/>
              </a:rPr>
              <a:t>it commit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36B0A45-AE47-55CC-AE40-5C83E105F880}"/>
              </a:ext>
            </a:extLst>
          </p:cNvPr>
          <p:cNvSpPr txBox="1"/>
          <p:nvPr/>
        </p:nvSpPr>
        <p:spPr>
          <a:xfrm>
            <a:off x="3718719" y="3048089"/>
            <a:ext cx="1651000" cy="369332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ECECEC"/>
                </a:solidFill>
                <a:latin typeface="+mj-ea"/>
                <a:ea typeface="+mj-ea"/>
              </a:rPr>
              <a:t>g</a:t>
            </a:r>
            <a:r>
              <a:rPr lang="en-US" altLang="ko-KR" sz="2400" b="0" i="0" dirty="0">
                <a:solidFill>
                  <a:srgbClr val="ECECEC"/>
                </a:solidFill>
                <a:effectLst/>
                <a:latin typeface="+mj-ea"/>
                <a:ea typeface="+mj-ea"/>
              </a:rPr>
              <a:t>it push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55AC91D-1A45-E89C-B14B-3DA8E068201D}"/>
              </a:ext>
            </a:extLst>
          </p:cNvPr>
          <p:cNvSpPr txBox="1"/>
          <p:nvPr/>
        </p:nvSpPr>
        <p:spPr>
          <a:xfrm>
            <a:off x="3718719" y="4567009"/>
            <a:ext cx="1262062" cy="369332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ECECEC"/>
                </a:solidFill>
                <a:latin typeface="+mj-ea"/>
                <a:ea typeface="+mj-ea"/>
              </a:rPr>
              <a:t>g</a:t>
            </a:r>
            <a:r>
              <a:rPr lang="en-US" altLang="ko-KR" sz="2400" b="0" i="0" dirty="0">
                <a:solidFill>
                  <a:srgbClr val="ECECEC"/>
                </a:solidFill>
                <a:effectLst/>
                <a:latin typeface="+mj-ea"/>
                <a:ea typeface="+mj-ea"/>
              </a:rPr>
              <a:t>it add .</a:t>
            </a:r>
          </a:p>
        </p:txBody>
      </p:sp>
    </p:spTree>
    <p:extLst>
      <p:ext uri="{BB962C8B-B14F-4D97-AF65-F5344CB8AC3E}">
        <p14:creationId xmlns:p14="http://schemas.microsoft.com/office/powerpoint/2010/main" val="30025166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B27AB28-CF14-FC1A-550C-6B1DB6E94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25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7CF361-BFAA-6ADE-ECFE-F99EAC228007}"/>
              </a:ext>
            </a:extLst>
          </p:cNvPr>
          <p:cNvSpPr txBox="1"/>
          <p:nvPr/>
        </p:nvSpPr>
        <p:spPr>
          <a:xfrm>
            <a:off x="2490011" y="1890117"/>
            <a:ext cx="7211977" cy="30777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40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Pretendard Black" panose="02000A03000000020004" pitchFamily="50" charset="-127"/>
              </a:rPr>
              <a:t>git log</a:t>
            </a:r>
          </a:p>
          <a:p>
            <a:pPr algn="ctr"/>
            <a:r>
              <a:rPr lang="en-US" altLang="ko-KR" sz="40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Pretendard Black" panose="02000A03000000020004" pitchFamily="50" charset="-127"/>
              </a:rPr>
              <a:t>git diff</a:t>
            </a:r>
          </a:p>
          <a:p>
            <a:pPr algn="ctr"/>
            <a:r>
              <a:rPr lang="en-US" altLang="ko-KR" sz="40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Pretendard Black" panose="02000A03000000020004" pitchFamily="50" charset="-127"/>
              </a:rPr>
              <a:t>git</a:t>
            </a:r>
            <a:r>
              <a:rPr lang="ko-KR" altLang="en-US" sz="40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Pretendard Black" panose="02000A03000000020004" pitchFamily="50" charset="-127"/>
              </a:rPr>
              <a:t> </a:t>
            </a:r>
            <a:r>
              <a:rPr lang="en-US" altLang="ko-KR" sz="40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Pretendard Black" panose="02000A03000000020004" pitchFamily="50" charset="-127"/>
              </a:rPr>
              <a:t>status</a:t>
            </a:r>
          </a:p>
          <a:p>
            <a:pPr algn="ctr"/>
            <a:r>
              <a:rPr lang="en-US" altLang="ko-KR" sz="40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Pretendard Black" panose="02000A03000000020004" pitchFamily="50" charset="-127"/>
              </a:rPr>
              <a:t>.</a:t>
            </a:r>
            <a:r>
              <a:rPr lang="en-US" altLang="ko-KR" sz="4000" spc="-3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Pretendard Black" panose="02000A03000000020004" pitchFamily="50" charset="-127"/>
              </a:rPr>
              <a:t>gitignore</a:t>
            </a:r>
            <a:endParaRPr lang="en-US" altLang="ko-KR" sz="40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  <a:cs typeface="Pretendard Black" panose="02000A03000000020004" pitchFamily="50" charset="-127"/>
            </a:endParaRPr>
          </a:p>
          <a:p>
            <a:pPr algn="ctr"/>
            <a:r>
              <a:rPr lang="en-US" altLang="ko-KR" sz="40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Pretendard Black" panose="02000A03000000020004" pitchFamily="50" charset="-127"/>
              </a:rPr>
              <a:t>.</a:t>
            </a:r>
            <a:r>
              <a:rPr lang="en-US" altLang="ko-KR" sz="4000" spc="-3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Pretendard Black" panose="02000A03000000020004" pitchFamily="50" charset="-127"/>
              </a:rPr>
              <a:t>gitconfig</a:t>
            </a:r>
            <a:endParaRPr lang="en-US" altLang="ko-KR" sz="40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  <a:cs typeface="Pretendard Black" panose="02000A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009992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B27AB28-CF14-FC1A-550C-6B1DB6E94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26</a:t>
            </a:fld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7CF361-BFAA-6ADE-ECFE-F99EAC228007}"/>
              </a:ext>
            </a:extLst>
          </p:cNvPr>
          <p:cNvSpPr txBox="1"/>
          <p:nvPr/>
        </p:nvSpPr>
        <p:spPr>
          <a:xfrm>
            <a:off x="2076448" y="765824"/>
            <a:ext cx="8039099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40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Pretendard Black" panose="02000A03000000020004" pitchFamily="50" charset="-127"/>
              </a:rPr>
              <a:t>git log =</a:t>
            </a:r>
            <a:r>
              <a:rPr lang="ko-KR" altLang="en-US" sz="40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Pretendard Black" panose="02000A03000000020004" pitchFamily="50" charset="-127"/>
              </a:rPr>
              <a:t> </a:t>
            </a:r>
            <a:r>
              <a:rPr lang="en-US" altLang="ko-KR" sz="40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Pretendard Black" panose="02000A03000000020004" pitchFamily="50" charset="-127"/>
              </a:rPr>
              <a:t> </a:t>
            </a:r>
            <a:r>
              <a:rPr lang="ko-KR" altLang="en-US" sz="4000" spc="-3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FFC000"/>
                </a:solidFill>
                <a:latin typeface="+mj-ea"/>
                <a:ea typeface="+mj-ea"/>
                <a:cs typeface="Pretendard Black" panose="02000A03000000020004" pitchFamily="50" charset="-127"/>
              </a:rPr>
              <a:t>커밋</a:t>
            </a:r>
            <a:r>
              <a:rPr lang="ko-KR" altLang="en-US" sz="40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FFC000"/>
                </a:solidFill>
                <a:latin typeface="+mj-ea"/>
                <a:ea typeface="+mj-ea"/>
                <a:cs typeface="Pretendard Black" panose="02000A03000000020004" pitchFamily="50" charset="-127"/>
              </a:rPr>
              <a:t> 히스토리 조회</a:t>
            </a:r>
            <a:endParaRPr lang="en-US" altLang="ko-KR" sz="40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  <a:cs typeface="Pretendard Black" panose="02000A0300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82E65E-8CEB-53D8-C98F-4C6F578783FD}"/>
              </a:ext>
            </a:extLst>
          </p:cNvPr>
          <p:cNvSpPr txBox="1"/>
          <p:nvPr/>
        </p:nvSpPr>
        <p:spPr>
          <a:xfrm>
            <a:off x="468044" y="5325433"/>
            <a:ext cx="11255905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28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Pretendard Black" panose="02000A03000000020004" pitchFamily="50" charset="-127"/>
              </a:rPr>
              <a:t>최근 순으로 </a:t>
            </a:r>
            <a:r>
              <a:rPr lang="en-US" altLang="ko-KR" sz="28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Pretendard Black" panose="02000A03000000020004" pitchFamily="50" charset="-127"/>
              </a:rPr>
              <a:t>commit ID, branch, author, </a:t>
            </a:r>
            <a:r>
              <a:rPr lang="ko-KR" altLang="en-US" sz="28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Pretendard Black" panose="02000A03000000020004" pitchFamily="50" charset="-127"/>
              </a:rPr>
              <a:t>일자</a:t>
            </a:r>
            <a:r>
              <a:rPr lang="en-US" altLang="ko-KR" sz="28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Pretendard Black" panose="02000A03000000020004" pitchFamily="50" charset="-127"/>
              </a:rPr>
              <a:t>,</a:t>
            </a:r>
            <a:r>
              <a:rPr lang="ko-KR" altLang="en-US" sz="28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Pretendard Black" panose="02000A03000000020004" pitchFamily="50" charset="-127"/>
              </a:rPr>
              <a:t> </a:t>
            </a:r>
            <a:r>
              <a:rPr lang="en-US" altLang="ko-KR" sz="28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Pretendard Black" panose="02000A03000000020004" pitchFamily="50" charset="-127"/>
              </a:rPr>
              <a:t>commit message</a:t>
            </a:r>
            <a:r>
              <a:rPr lang="ko-KR" altLang="en-US" sz="28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Pretendard Black" panose="02000A03000000020004" pitchFamily="50" charset="-127"/>
              </a:rPr>
              <a:t> 표시</a:t>
            </a:r>
            <a:endParaRPr lang="en-US" altLang="ko-KR" sz="28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  <a:cs typeface="Pretendard Black" panose="02000A03000000020004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613A45F-9B4E-67A3-2A46-66E862B8D0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42038" y="2054145"/>
            <a:ext cx="9307923" cy="2749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2854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B27AB28-CF14-FC1A-550C-6B1DB6E94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27</a:t>
            </a:fld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7CF361-BFAA-6ADE-ECFE-F99EAC228007}"/>
              </a:ext>
            </a:extLst>
          </p:cNvPr>
          <p:cNvSpPr txBox="1"/>
          <p:nvPr/>
        </p:nvSpPr>
        <p:spPr>
          <a:xfrm>
            <a:off x="2076448" y="765824"/>
            <a:ext cx="8039099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40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Pretendard Black" panose="02000A03000000020004" pitchFamily="50" charset="-127"/>
              </a:rPr>
              <a:t>git log =</a:t>
            </a:r>
            <a:r>
              <a:rPr lang="ko-KR" altLang="en-US" sz="40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Pretendard Black" panose="02000A03000000020004" pitchFamily="50" charset="-127"/>
              </a:rPr>
              <a:t> </a:t>
            </a:r>
            <a:r>
              <a:rPr lang="en-US" altLang="ko-KR" sz="40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Pretendard Black" panose="02000A03000000020004" pitchFamily="50" charset="-127"/>
              </a:rPr>
              <a:t> </a:t>
            </a:r>
            <a:r>
              <a:rPr lang="ko-KR" altLang="en-US" sz="4000" spc="-3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FFC000"/>
                </a:solidFill>
                <a:latin typeface="+mj-ea"/>
                <a:ea typeface="+mj-ea"/>
                <a:cs typeface="Pretendard Black" panose="02000A03000000020004" pitchFamily="50" charset="-127"/>
              </a:rPr>
              <a:t>커밋</a:t>
            </a:r>
            <a:r>
              <a:rPr lang="ko-KR" altLang="en-US" sz="40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FFC000"/>
                </a:solidFill>
                <a:latin typeface="+mj-ea"/>
                <a:ea typeface="+mj-ea"/>
                <a:cs typeface="Pretendard Black" panose="02000A03000000020004" pitchFamily="50" charset="-127"/>
              </a:rPr>
              <a:t> 히스토리 조회</a:t>
            </a:r>
            <a:endParaRPr lang="en-US" altLang="ko-KR" sz="40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  <a:cs typeface="Pretendard Black" panose="02000A0300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82E65E-8CEB-53D8-C98F-4C6F578783FD}"/>
              </a:ext>
            </a:extLst>
          </p:cNvPr>
          <p:cNvSpPr txBox="1"/>
          <p:nvPr/>
        </p:nvSpPr>
        <p:spPr>
          <a:xfrm>
            <a:off x="468044" y="5325433"/>
            <a:ext cx="11255905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28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Pretendard Black" panose="02000A03000000020004" pitchFamily="50" charset="-127"/>
              </a:rPr>
              <a:t>다양한 옵션을 통해 원하는 방식으로 표시 가능</a:t>
            </a:r>
            <a:endParaRPr lang="en-US" altLang="ko-KR" sz="28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  <a:cs typeface="Pretendard Black" panose="02000A03000000020004" pitchFamily="50" charset="-127"/>
            </a:endParaRPr>
          </a:p>
        </p:txBody>
      </p:sp>
      <p:pic>
        <p:nvPicPr>
          <p:cNvPr id="44034" name="Picture 2" descr="git log : r/ProgrammerHumor">
            <a:extLst>
              <a:ext uri="{FF2B5EF4-FFF2-40B4-BE49-F238E27FC236}">
                <a16:creationId xmlns:a16="http://schemas.microsoft.com/office/drawing/2014/main" id="{87801926-8405-0B20-AB09-F5DE8739DF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68044" y="1767984"/>
            <a:ext cx="3052893" cy="3170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git log : r/ProgrammerHumor">
            <a:extLst>
              <a:ext uri="{FF2B5EF4-FFF2-40B4-BE49-F238E27FC236}">
                <a16:creationId xmlns:a16="http://schemas.microsoft.com/office/drawing/2014/main" id="{27495090-4519-0987-D8A7-089D5A74BA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702116" y="1756899"/>
            <a:ext cx="2819269" cy="3246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FED1DC3D-C961-9F7A-676C-829C9B03416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80250" y="1727675"/>
            <a:ext cx="4808698" cy="3251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4590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B27AB28-CF14-FC1A-550C-6B1DB6E94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28</a:t>
            </a:fld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7CF361-BFAA-6ADE-ECFE-F99EAC228007}"/>
              </a:ext>
            </a:extLst>
          </p:cNvPr>
          <p:cNvSpPr txBox="1"/>
          <p:nvPr/>
        </p:nvSpPr>
        <p:spPr>
          <a:xfrm>
            <a:off x="2076448" y="765824"/>
            <a:ext cx="8039099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40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Pretendard Black" panose="02000A03000000020004" pitchFamily="50" charset="-127"/>
              </a:rPr>
              <a:t>git diff =</a:t>
            </a:r>
            <a:r>
              <a:rPr lang="ko-KR" altLang="en-US" sz="40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Pretendard Black" panose="02000A03000000020004" pitchFamily="50" charset="-127"/>
              </a:rPr>
              <a:t> </a:t>
            </a:r>
            <a:r>
              <a:rPr lang="en-US" altLang="ko-KR" sz="40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Pretendard Black" panose="02000A03000000020004" pitchFamily="50" charset="-127"/>
              </a:rPr>
              <a:t> </a:t>
            </a:r>
            <a:r>
              <a:rPr lang="ko-KR" altLang="en-US" sz="40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Pretendard Black" panose="02000A03000000020004" pitchFamily="50" charset="-127"/>
              </a:rPr>
              <a:t>파일 </a:t>
            </a:r>
            <a:r>
              <a:rPr lang="ko-KR" altLang="en-US" sz="40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FFC000"/>
                </a:solidFill>
                <a:latin typeface="+mj-ea"/>
                <a:ea typeface="+mj-ea"/>
                <a:cs typeface="Pretendard Black" panose="02000A03000000020004" pitchFamily="50" charset="-127"/>
              </a:rPr>
              <a:t>변경 사항</a:t>
            </a:r>
            <a:r>
              <a:rPr lang="ko-KR" altLang="en-US" sz="40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Pretendard Black" panose="02000A03000000020004" pitchFamily="50" charset="-127"/>
              </a:rPr>
              <a:t> 확인</a:t>
            </a:r>
            <a:endParaRPr lang="en-US" altLang="ko-KR" sz="40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  <a:cs typeface="Pretendard Black" panose="02000A0300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CB87D9-3937-CE4B-71DE-004D8AA77170}"/>
              </a:ext>
            </a:extLst>
          </p:cNvPr>
          <p:cNvSpPr txBox="1"/>
          <p:nvPr/>
        </p:nvSpPr>
        <p:spPr>
          <a:xfrm>
            <a:off x="468044" y="5689610"/>
            <a:ext cx="11255905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2800" spc="-3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Pretendard Black" panose="02000A03000000020004" pitchFamily="50" charset="-127"/>
              </a:rPr>
              <a:t>커밋</a:t>
            </a:r>
            <a:r>
              <a:rPr lang="ko-KR" altLang="en-US" sz="28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Pretendard Black" panose="02000A03000000020004" pitchFamily="50" charset="-127"/>
              </a:rPr>
              <a:t> 전</a:t>
            </a:r>
            <a:endParaRPr lang="en-US" altLang="ko-KR" sz="28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  <a:cs typeface="Pretendard Black" panose="02000A03000000020004" pitchFamily="50" charset="-127"/>
            </a:endParaRPr>
          </a:p>
        </p:txBody>
      </p:sp>
      <p:pic>
        <p:nvPicPr>
          <p:cNvPr id="38914" name="Picture 2">
            <a:extLst>
              <a:ext uri="{FF2B5EF4-FFF2-40B4-BE49-F238E27FC236}">
                <a16:creationId xmlns:a16="http://schemas.microsoft.com/office/drawing/2014/main" id="{62D2814B-67AA-F894-3F14-47714956A8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76448" y="2162175"/>
            <a:ext cx="3378200" cy="253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916" name="Picture 4">
            <a:extLst>
              <a:ext uri="{FF2B5EF4-FFF2-40B4-BE49-F238E27FC236}">
                <a16:creationId xmlns:a16="http://schemas.microsoft.com/office/drawing/2014/main" id="{10A8547E-C581-3FD2-8575-D3C1C04BD6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46852" y="1633009"/>
            <a:ext cx="3301059" cy="3713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74271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B27AB28-CF14-FC1A-550C-6B1DB6E94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29</a:t>
            </a:fld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7CF361-BFAA-6ADE-ECFE-F99EAC228007}"/>
              </a:ext>
            </a:extLst>
          </p:cNvPr>
          <p:cNvSpPr txBox="1"/>
          <p:nvPr/>
        </p:nvSpPr>
        <p:spPr>
          <a:xfrm>
            <a:off x="2076448" y="765824"/>
            <a:ext cx="8039099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40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Pretendard Black" panose="02000A03000000020004" pitchFamily="50" charset="-127"/>
              </a:rPr>
              <a:t>git diff =</a:t>
            </a:r>
            <a:r>
              <a:rPr lang="ko-KR" altLang="en-US" sz="40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Pretendard Black" panose="02000A03000000020004" pitchFamily="50" charset="-127"/>
              </a:rPr>
              <a:t> </a:t>
            </a:r>
            <a:r>
              <a:rPr lang="en-US" altLang="ko-KR" sz="40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Pretendard Black" panose="02000A03000000020004" pitchFamily="50" charset="-127"/>
              </a:rPr>
              <a:t> </a:t>
            </a:r>
            <a:r>
              <a:rPr lang="ko-KR" altLang="en-US" sz="40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Pretendard Black" panose="02000A03000000020004" pitchFamily="50" charset="-127"/>
              </a:rPr>
              <a:t>파일 </a:t>
            </a:r>
            <a:r>
              <a:rPr lang="ko-KR" altLang="en-US" sz="40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FFC000"/>
                </a:solidFill>
                <a:latin typeface="+mj-ea"/>
                <a:ea typeface="+mj-ea"/>
                <a:cs typeface="Pretendard Black" panose="02000A03000000020004" pitchFamily="50" charset="-127"/>
              </a:rPr>
              <a:t>변경 사항</a:t>
            </a:r>
            <a:r>
              <a:rPr lang="ko-KR" altLang="en-US" sz="40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Pretendard Black" panose="02000A03000000020004" pitchFamily="50" charset="-127"/>
              </a:rPr>
              <a:t> 확인</a:t>
            </a:r>
            <a:endParaRPr lang="en-US" altLang="ko-KR" sz="40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  <a:cs typeface="Pretendard Black" panose="02000A03000000020004" pitchFamily="50" charset="-127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B5B10194-5A12-0665-7476-3CC90316CC99}"/>
              </a:ext>
            </a:extLst>
          </p:cNvPr>
          <p:cNvGrpSpPr/>
          <p:nvPr/>
        </p:nvGrpSpPr>
        <p:grpSpPr>
          <a:xfrm>
            <a:off x="2576143" y="2546350"/>
            <a:ext cx="8777657" cy="2324100"/>
            <a:chOff x="531443" y="2219159"/>
            <a:chExt cx="8777657" cy="2324100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53E68DB2-D90B-CF6D-EF23-A7966EA866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31443" y="2219159"/>
              <a:ext cx="6248400" cy="2324100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9A77FBD-6964-8077-13C7-421A43EC0060}"/>
                </a:ext>
              </a:extLst>
            </p:cNvPr>
            <p:cNvSpPr txBox="1"/>
            <p:nvPr/>
          </p:nvSpPr>
          <p:spPr>
            <a:xfrm>
              <a:off x="3848911" y="2698848"/>
              <a:ext cx="1027889" cy="307777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2000" spc="-3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+mj-ea"/>
                  <a:ea typeface="+mj-ea"/>
                  <a:cs typeface="Pretendard Black" panose="02000A03000000020004" pitchFamily="50" charset="-127"/>
                </a:rPr>
                <a:t>원래 파일</a:t>
              </a:r>
              <a:endParaRPr lang="en-US" altLang="ko-KR" sz="2000" spc="-3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+mj-ea"/>
                <a:ea typeface="+mj-ea"/>
                <a:cs typeface="Pretendard Black" panose="02000A03000000020004" pitchFamily="50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3B47219-91E8-9435-E512-2EEF409BFC77}"/>
                </a:ext>
              </a:extLst>
            </p:cNvPr>
            <p:cNvSpPr txBox="1"/>
            <p:nvPr/>
          </p:nvSpPr>
          <p:spPr>
            <a:xfrm>
              <a:off x="3848911" y="3082825"/>
              <a:ext cx="1027889" cy="307777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2000" spc="-3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+mj-ea"/>
                  <a:ea typeface="+mj-ea"/>
                  <a:cs typeface="Pretendard Black" panose="02000A03000000020004" pitchFamily="50" charset="-127"/>
                </a:rPr>
                <a:t>수정 파일</a:t>
              </a:r>
              <a:endParaRPr lang="en-US" altLang="ko-KR" sz="2000" spc="-3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+mj-ea"/>
                <a:ea typeface="+mj-ea"/>
                <a:cs typeface="Pretendard Black" panose="02000A03000000020004" pitchFamily="50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13CD0F9-54F1-265E-4EFD-BF8ACE437E3A}"/>
                </a:ext>
              </a:extLst>
            </p:cNvPr>
            <p:cNvSpPr txBox="1"/>
            <p:nvPr/>
          </p:nvSpPr>
          <p:spPr>
            <a:xfrm>
              <a:off x="3848911" y="3894326"/>
              <a:ext cx="4367990" cy="307777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2000" spc="-3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+mj-ea"/>
                  <a:ea typeface="+mj-ea"/>
                  <a:cs typeface="Pretendard Black" panose="02000A03000000020004" pitchFamily="50" charset="-127"/>
                </a:rPr>
                <a:t>수정 내용 </a:t>
              </a:r>
              <a:r>
                <a:rPr lang="en-US" altLang="ko-KR" sz="2000" spc="-3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+mj-ea"/>
                  <a:ea typeface="+mj-ea"/>
                  <a:cs typeface="Pretendard Black" panose="02000A03000000020004" pitchFamily="50" charset="-127"/>
                </a:rPr>
                <a:t>:</a:t>
              </a:r>
              <a:r>
                <a:rPr lang="ko-KR" altLang="en-US" sz="2000" spc="-3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+mj-ea"/>
                  <a:ea typeface="+mj-ea"/>
                  <a:cs typeface="Pretendard Black" panose="02000A03000000020004" pitchFamily="50" charset="-127"/>
                </a:rPr>
                <a:t> </a:t>
              </a:r>
              <a:r>
                <a:rPr lang="en-US" altLang="ko-KR" sz="2000" spc="-3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+mj-ea"/>
                  <a:ea typeface="+mj-ea"/>
                  <a:cs typeface="Pretendard Black" panose="02000A03000000020004" pitchFamily="50" charset="-127"/>
                </a:rPr>
                <a:t>-</a:t>
              </a:r>
              <a:r>
                <a:rPr lang="ko-KR" altLang="en-US" sz="2000" spc="-3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+mj-ea"/>
                  <a:ea typeface="+mj-ea"/>
                  <a:cs typeface="Pretendard Black" panose="02000A03000000020004" pitchFamily="50" charset="-127"/>
                </a:rPr>
                <a:t>는 사라진 내용</a:t>
              </a:r>
              <a:r>
                <a:rPr lang="en-US" altLang="ko-KR" sz="2000" spc="-3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+mj-ea"/>
                  <a:ea typeface="+mj-ea"/>
                  <a:cs typeface="Pretendard Black" panose="02000A03000000020004" pitchFamily="50" charset="-127"/>
                </a:rPr>
                <a:t>,</a:t>
              </a:r>
              <a:r>
                <a:rPr lang="ko-KR" altLang="en-US" sz="2000" spc="-3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+mj-ea"/>
                  <a:ea typeface="+mj-ea"/>
                  <a:cs typeface="Pretendard Black" panose="02000A03000000020004" pitchFamily="50" charset="-127"/>
                </a:rPr>
                <a:t> </a:t>
              </a:r>
              <a:r>
                <a:rPr lang="en-US" altLang="ko-KR" sz="2000" spc="-3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+mj-ea"/>
                  <a:ea typeface="+mj-ea"/>
                  <a:cs typeface="Pretendard Black" panose="02000A03000000020004" pitchFamily="50" charset="-127"/>
                </a:rPr>
                <a:t>+</a:t>
              </a:r>
              <a:r>
                <a:rPr lang="ko-KR" altLang="en-US" sz="2000" spc="-3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+mj-ea"/>
                  <a:ea typeface="+mj-ea"/>
                  <a:cs typeface="Pretendard Black" panose="02000A03000000020004" pitchFamily="50" charset="-127"/>
                </a:rPr>
                <a:t>는 추가된 내용</a:t>
              </a:r>
              <a:endParaRPr lang="en-US" altLang="ko-KR" sz="2000" spc="-3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+mj-ea"/>
                <a:ea typeface="+mj-ea"/>
                <a:cs typeface="Pretendard Black" panose="02000A03000000020004" pitchFamily="50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CC9174C-E3BB-7A6D-9931-26CDCE99BD76}"/>
                </a:ext>
              </a:extLst>
            </p:cNvPr>
            <p:cNvSpPr txBox="1"/>
            <p:nvPr/>
          </p:nvSpPr>
          <p:spPr>
            <a:xfrm>
              <a:off x="3848911" y="3466042"/>
              <a:ext cx="5460189" cy="307777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2000" spc="-3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+mj-ea"/>
                  <a:ea typeface="+mj-ea"/>
                  <a:cs typeface="Pretendard Black" panose="02000A03000000020004" pitchFamily="50" charset="-127"/>
                </a:rPr>
                <a:t>원래 파일</a:t>
              </a:r>
              <a:r>
                <a:rPr lang="en-US" altLang="ko-KR" sz="2000" spc="-3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+mj-ea"/>
                  <a:ea typeface="+mj-ea"/>
                  <a:cs typeface="Pretendard Black" panose="02000A03000000020004" pitchFamily="50" charset="-127"/>
                </a:rPr>
                <a:t>,</a:t>
              </a:r>
              <a:r>
                <a:rPr lang="ko-KR" altLang="en-US" sz="2000" spc="-3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+mj-ea"/>
                  <a:ea typeface="+mj-ea"/>
                  <a:cs typeface="Pretendard Black" panose="02000A03000000020004" pitchFamily="50" charset="-127"/>
                </a:rPr>
                <a:t> 수정 파일의 </a:t>
              </a:r>
              <a:r>
                <a:rPr lang="en-US" altLang="ko-KR" sz="2000" spc="-3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+mj-ea"/>
                  <a:ea typeface="+mj-ea"/>
                  <a:cs typeface="Pretendard Black" panose="02000A03000000020004" pitchFamily="50" charset="-127"/>
                </a:rPr>
                <a:t>2</a:t>
              </a:r>
              <a:r>
                <a:rPr lang="ko-KR" altLang="en-US" sz="2000" spc="-3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+mj-ea"/>
                  <a:ea typeface="+mj-ea"/>
                  <a:cs typeface="Pretendard Black" panose="02000A03000000020004" pitchFamily="50" charset="-127"/>
                </a:rPr>
                <a:t>번째 줄부터 </a:t>
              </a:r>
              <a:r>
                <a:rPr lang="en-US" altLang="ko-KR" sz="2000" spc="-3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+mj-ea"/>
                  <a:ea typeface="+mj-ea"/>
                  <a:cs typeface="Pretendard Black" panose="02000A03000000020004" pitchFamily="50" charset="-127"/>
                </a:rPr>
                <a:t>6</a:t>
              </a:r>
              <a:r>
                <a:rPr lang="ko-KR" altLang="en-US" sz="2000" spc="-3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+mj-ea"/>
                  <a:ea typeface="+mj-ea"/>
                  <a:cs typeface="Pretendard Black" panose="02000A03000000020004" pitchFamily="50" charset="-127"/>
                </a:rPr>
                <a:t>개 줄을 가져왔다</a:t>
              </a:r>
              <a:endParaRPr lang="en-US" altLang="ko-KR" sz="2000" spc="-3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+mj-ea"/>
                <a:ea typeface="+mj-ea"/>
                <a:cs typeface="Pretendard Black" panose="02000A03000000020004" pitchFamily="50" charset="-127"/>
              </a:endParaRPr>
            </a:p>
          </p:txBody>
        </p:sp>
        <p:cxnSp>
          <p:nvCxnSpPr>
            <p:cNvPr id="17" name="직선 화살표 연결선 16">
              <a:extLst>
                <a:ext uri="{FF2B5EF4-FFF2-40B4-BE49-F238E27FC236}">
                  <a16:creationId xmlns:a16="http://schemas.microsoft.com/office/drawing/2014/main" id="{32F03E22-41AF-13E2-56FD-2FC7AF464E0A}"/>
                </a:ext>
              </a:extLst>
            </p:cNvPr>
            <p:cNvCxnSpPr>
              <a:stCxn id="3" idx="1"/>
            </p:cNvCxnSpPr>
            <p:nvPr/>
          </p:nvCxnSpPr>
          <p:spPr>
            <a:xfrm flipH="1">
              <a:off x="2730500" y="2852737"/>
              <a:ext cx="1118411" cy="4763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화살표 연결선 17">
              <a:extLst>
                <a:ext uri="{FF2B5EF4-FFF2-40B4-BE49-F238E27FC236}">
                  <a16:creationId xmlns:a16="http://schemas.microsoft.com/office/drawing/2014/main" id="{F2A8C214-21D5-8B3D-6D88-6EC02E2E8B3B}"/>
                </a:ext>
              </a:extLst>
            </p:cNvPr>
            <p:cNvCxnSpPr>
              <a:cxnSpLocks/>
              <a:stCxn id="13" idx="1"/>
            </p:cNvCxnSpPr>
            <p:nvPr/>
          </p:nvCxnSpPr>
          <p:spPr>
            <a:xfrm flipH="1" flipV="1">
              <a:off x="2641600" y="3046978"/>
              <a:ext cx="1207311" cy="189736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화살표 연결선 21">
              <a:extLst>
                <a:ext uri="{FF2B5EF4-FFF2-40B4-BE49-F238E27FC236}">
                  <a16:creationId xmlns:a16="http://schemas.microsoft.com/office/drawing/2014/main" id="{68B24973-FE01-5E81-693C-737A82A5C6D9}"/>
                </a:ext>
              </a:extLst>
            </p:cNvPr>
            <p:cNvCxnSpPr>
              <a:cxnSpLocks/>
              <a:stCxn id="15" idx="1"/>
            </p:cNvCxnSpPr>
            <p:nvPr/>
          </p:nvCxnSpPr>
          <p:spPr>
            <a:xfrm flipH="1" flipV="1">
              <a:off x="2076448" y="3224597"/>
              <a:ext cx="1772463" cy="395334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화살표 연결선 25">
              <a:extLst>
                <a:ext uri="{FF2B5EF4-FFF2-40B4-BE49-F238E27FC236}">
                  <a16:creationId xmlns:a16="http://schemas.microsoft.com/office/drawing/2014/main" id="{59CBD26C-3F01-42E0-8C4B-DB7E503CD2A0}"/>
                </a:ext>
              </a:extLst>
            </p:cNvPr>
            <p:cNvCxnSpPr>
              <a:cxnSpLocks/>
              <a:stCxn id="14" idx="1"/>
            </p:cNvCxnSpPr>
            <p:nvPr/>
          </p:nvCxnSpPr>
          <p:spPr>
            <a:xfrm flipH="1">
              <a:off x="2362200" y="4048215"/>
              <a:ext cx="1486711" cy="0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334394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B27AB28-CF14-FC1A-550C-6B1DB6E94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7CF361-BFAA-6ADE-ECFE-F99EAC228007}"/>
              </a:ext>
            </a:extLst>
          </p:cNvPr>
          <p:cNvSpPr txBox="1"/>
          <p:nvPr/>
        </p:nvSpPr>
        <p:spPr>
          <a:xfrm>
            <a:off x="2394987" y="2013347"/>
            <a:ext cx="7402026" cy="123110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40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Pretendard Black" panose="02000A03000000020004" pitchFamily="50" charset="-127"/>
              </a:rPr>
              <a:t>어떻게 하면 </a:t>
            </a:r>
            <a:r>
              <a:rPr lang="en-US" altLang="ko-KR" sz="40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Pretendard Black" panose="02000A03000000020004" pitchFamily="50" charset="-127"/>
              </a:rPr>
              <a:t>1</a:t>
            </a:r>
            <a:r>
              <a:rPr lang="ko-KR" altLang="en-US" sz="40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Pretendard Black" panose="02000A03000000020004" pitchFamily="50" charset="-127"/>
              </a:rPr>
              <a:t>시간 안에 쉽고 간단하고</a:t>
            </a:r>
            <a:endParaRPr lang="en-US" altLang="ko-KR" sz="40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  <a:cs typeface="Pretendard Black" panose="02000A03000000020004" pitchFamily="50" charset="-127"/>
            </a:endParaRPr>
          </a:p>
          <a:p>
            <a:pPr algn="ctr"/>
            <a:r>
              <a:rPr lang="ko-KR" altLang="en-US" sz="40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Pretendard Black" panose="02000A03000000020004" pitchFamily="50" charset="-127"/>
              </a:rPr>
              <a:t>이해하기 쉽게 알 수 있을까</a:t>
            </a:r>
            <a:r>
              <a:rPr lang="en-US" altLang="ko-KR" sz="40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Pretendard Black" panose="02000A03000000020004" pitchFamily="50" charset="-127"/>
              </a:rPr>
              <a:t>?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16DC91E0-FE30-9786-6D17-967CA4B3BD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28419" y="3702448"/>
            <a:ext cx="1935162" cy="1904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26730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B27AB28-CF14-FC1A-550C-6B1DB6E94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30</a:t>
            </a:fld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7CF361-BFAA-6ADE-ECFE-F99EAC228007}"/>
              </a:ext>
            </a:extLst>
          </p:cNvPr>
          <p:cNvSpPr txBox="1"/>
          <p:nvPr/>
        </p:nvSpPr>
        <p:spPr>
          <a:xfrm>
            <a:off x="2076448" y="765824"/>
            <a:ext cx="8039099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40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Pretendard Black" panose="02000A03000000020004" pitchFamily="50" charset="-127"/>
              </a:rPr>
              <a:t>git diff =</a:t>
            </a:r>
            <a:r>
              <a:rPr lang="ko-KR" altLang="en-US" sz="40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Pretendard Black" panose="02000A03000000020004" pitchFamily="50" charset="-127"/>
              </a:rPr>
              <a:t> </a:t>
            </a:r>
            <a:r>
              <a:rPr lang="en-US" altLang="ko-KR" sz="40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Pretendard Black" panose="02000A03000000020004" pitchFamily="50" charset="-127"/>
              </a:rPr>
              <a:t> </a:t>
            </a:r>
            <a:r>
              <a:rPr lang="ko-KR" altLang="en-US" sz="40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Pretendard Black" panose="02000A03000000020004" pitchFamily="50" charset="-127"/>
              </a:rPr>
              <a:t>파일 </a:t>
            </a:r>
            <a:r>
              <a:rPr lang="ko-KR" altLang="en-US" sz="40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FFC000"/>
                </a:solidFill>
                <a:latin typeface="+mj-ea"/>
                <a:ea typeface="+mj-ea"/>
                <a:cs typeface="Pretendard Black" panose="02000A03000000020004" pitchFamily="50" charset="-127"/>
              </a:rPr>
              <a:t>변경 사항</a:t>
            </a:r>
            <a:r>
              <a:rPr lang="ko-KR" altLang="en-US" sz="40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Pretendard Black" panose="02000A03000000020004" pitchFamily="50" charset="-127"/>
              </a:rPr>
              <a:t> 확인</a:t>
            </a:r>
            <a:endParaRPr lang="en-US" altLang="ko-KR" sz="40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  <a:cs typeface="Pretendard Black" panose="02000A03000000020004" pitchFamily="50" charset="-127"/>
            </a:endParaRPr>
          </a:p>
        </p:txBody>
      </p:sp>
      <p:pic>
        <p:nvPicPr>
          <p:cNvPr id="35842" name="Picture 2">
            <a:extLst>
              <a:ext uri="{FF2B5EF4-FFF2-40B4-BE49-F238E27FC236}">
                <a16:creationId xmlns:a16="http://schemas.microsoft.com/office/drawing/2014/main" id="{0FBF31C2-4ACF-E2B4-4DB8-DC0898012B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0170" y="1774174"/>
            <a:ext cx="6393663" cy="1743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FAE264B-E111-3FD4-90CB-4B20A4125310}"/>
              </a:ext>
            </a:extLst>
          </p:cNvPr>
          <p:cNvSpPr txBox="1"/>
          <p:nvPr/>
        </p:nvSpPr>
        <p:spPr>
          <a:xfrm>
            <a:off x="762048" y="3724936"/>
            <a:ext cx="6129906" cy="12926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514350" indent="-514350" algn="ctr">
              <a:buAutoNum type="arabicPeriod"/>
            </a:pPr>
            <a:r>
              <a:rPr lang="en-US" altLang="ko-KR" sz="28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Pretendard Black" panose="02000A03000000020004" pitchFamily="50" charset="-127"/>
              </a:rPr>
              <a:t>git diff : </a:t>
            </a:r>
            <a:r>
              <a:rPr lang="ko-KR" altLang="en-US" sz="2800" spc="-3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Pretendard Black" panose="02000A03000000020004" pitchFamily="50" charset="-127"/>
              </a:rPr>
              <a:t>작업폴더</a:t>
            </a:r>
            <a:r>
              <a:rPr lang="ko-KR" altLang="en-US" sz="28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Pretendard Black" panose="02000A03000000020004" pitchFamily="50" charset="-127"/>
              </a:rPr>
              <a:t> </a:t>
            </a:r>
            <a:r>
              <a:rPr lang="en-US" altLang="ko-KR" sz="28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Pretendard Black" panose="02000A03000000020004" pitchFamily="50" charset="-127"/>
              </a:rPr>
              <a:t>vs </a:t>
            </a:r>
            <a:r>
              <a:rPr lang="ko-KR" altLang="en-US" sz="28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Pretendard Black" panose="02000A03000000020004" pitchFamily="50" charset="-127"/>
              </a:rPr>
              <a:t>스테이지</a:t>
            </a:r>
            <a:endParaRPr lang="en-US" altLang="ko-KR" sz="28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  <a:cs typeface="Pretendard Black" panose="02000A03000000020004" pitchFamily="50" charset="-127"/>
            </a:endParaRPr>
          </a:p>
          <a:p>
            <a:pPr marL="514350" indent="-514350" algn="ctr">
              <a:buAutoNum type="arabicPeriod"/>
            </a:pPr>
            <a:r>
              <a:rPr lang="en-US" altLang="ko-KR" sz="28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Pretendard Black" panose="02000A03000000020004" pitchFamily="50" charset="-127"/>
              </a:rPr>
              <a:t>git diff HEAD</a:t>
            </a:r>
            <a:r>
              <a:rPr lang="ko-KR" altLang="en-US" sz="28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Pretendard Black" panose="02000A03000000020004" pitchFamily="50" charset="-127"/>
              </a:rPr>
              <a:t> </a:t>
            </a:r>
            <a:r>
              <a:rPr lang="en-US" altLang="ko-KR" sz="28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Pretendard Black" panose="02000A03000000020004" pitchFamily="50" charset="-127"/>
              </a:rPr>
              <a:t>:</a:t>
            </a:r>
            <a:r>
              <a:rPr lang="ko-KR" altLang="en-US" sz="28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Pretendard Black" panose="02000A03000000020004" pitchFamily="50" charset="-127"/>
              </a:rPr>
              <a:t> </a:t>
            </a:r>
            <a:r>
              <a:rPr lang="ko-KR" altLang="en-US" sz="2800" spc="-3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Pretendard Black" panose="02000A03000000020004" pitchFamily="50" charset="-127"/>
              </a:rPr>
              <a:t>작업폴더</a:t>
            </a:r>
            <a:r>
              <a:rPr lang="ko-KR" altLang="en-US" sz="28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Pretendard Black" panose="02000A03000000020004" pitchFamily="50" charset="-127"/>
              </a:rPr>
              <a:t> </a:t>
            </a:r>
            <a:r>
              <a:rPr lang="en-US" altLang="ko-KR" sz="28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Pretendard Black" panose="02000A03000000020004" pitchFamily="50" charset="-127"/>
              </a:rPr>
              <a:t>vs HEAD</a:t>
            </a:r>
          </a:p>
          <a:p>
            <a:pPr marL="514350" indent="-514350" algn="ctr">
              <a:buAutoNum type="arabicPeriod"/>
            </a:pPr>
            <a:r>
              <a:rPr lang="en-US" altLang="ko-KR" sz="28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Pretendard Black" panose="02000A03000000020004" pitchFamily="50" charset="-127"/>
              </a:rPr>
              <a:t>git diff –staged</a:t>
            </a:r>
            <a:r>
              <a:rPr lang="ko-KR" altLang="en-US" sz="28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Pretendard Black" panose="02000A03000000020004" pitchFamily="50" charset="-127"/>
              </a:rPr>
              <a:t> </a:t>
            </a:r>
            <a:r>
              <a:rPr lang="en-US" altLang="ko-KR" sz="28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Pretendard Black" panose="02000A03000000020004" pitchFamily="50" charset="-127"/>
              </a:rPr>
              <a:t>:</a:t>
            </a:r>
            <a:r>
              <a:rPr lang="ko-KR" altLang="en-US" sz="28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Pretendard Black" panose="02000A03000000020004" pitchFamily="50" charset="-127"/>
              </a:rPr>
              <a:t> </a:t>
            </a:r>
            <a:r>
              <a:rPr lang="en-US" altLang="ko-KR" sz="28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Pretendard Black" panose="02000A03000000020004" pitchFamily="50" charset="-127"/>
              </a:rPr>
              <a:t>HAED vs</a:t>
            </a:r>
            <a:r>
              <a:rPr lang="ko-KR" altLang="en-US" sz="28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Pretendard Black" panose="02000A03000000020004" pitchFamily="50" charset="-127"/>
              </a:rPr>
              <a:t> 스테이지</a:t>
            </a:r>
            <a:endParaRPr lang="en-US" altLang="ko-KR" sz="28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  <a:cs typeface="Pretendard Black" panose="02000A0300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CB87D9-3937-CE4B-71DE-004D8AA77170}"/>
              </a:ext>
            </a:extLst>
          </p:cNvPr>
          <p:cNvSpPr txBox="1"/>
          <p:nvPr/>
        </p:nvSpPr>
        <p:spPr>
          <a:xfrm>
            <a:off x="468044" y="5689610"/>
            <a:ext cx="11255905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28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Pretendard Black" panose="02000A03000000020004" pitchFamily="50" charset="-127"/>
              </a:rPr>
              <a:t>다양한 옵션을 통해 원하는 조건에 맞게 비교 가능 </a:t>
            </a:r>
            <a:r>
              <a:rPr lang="en-US" altLang="ko-KR" sz="28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Pretendard Black" panose="02000A03000000020004" pitchFamily="50" charset="-127"/>
              </a:rPr>
              <a:t>(man git help</a:t>
            </a:r>
            <a:r>
              <a:rPr lang="ko-KR" altLang="en-US" sz="28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Pretendard Black" panose="02000A03000000020004" pitchFamily="50" charset="-127"/>
              </a:rPr>
              <a:t>로 확인 가능</a:t>
            </a:r>
            <a:r>
              <a:rPr lang="en-US" altLang="ko-KR" sz="28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Pretendard Black" panose="02000A03000000020004" pitchFamily="50" charset="-127"/>
              </a:rPr>
              <a:t>)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2DC62D0-290E-0D9B-2312-9B8424CEF01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75550" y="1774174"/>
            <a:ext cx="3668780" cy="370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3473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B27AB28-CF14-FC1A-550C-6B1DB6E94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31</a:t>
            </a:fld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7CF361-BFAA-6ADE-ECFE-F99EAC228007}"/>
              </a:ext>
            </a:extLst>
          </p:cNvPr>
          <p:cNvSpPr txBox="1"/>
          <p:nvPr/>
        </p:nvSpPr>
        <p:spPr>
          <a:xfrm>
            <a:off x="2076448" y="765824"/>
            <a:ext cx="8039099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40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Pretendard Black" panose="02000A03000000020004" pitchFamily="50" charset="-127"/>
              </a:rPr>
              <a:t>git status =</a:t>
            </a:r>
            <a:r>
              <a:rPr lang="ko-KR" altLang="en-US" sz="40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Pretendard Black" panose="02000A03000000020004" pitchFamily="50" charset="-127"/>
              </a:rPr>
              <a:t> </a:t>
            </a:r>
            <a:r>
              <a:rPr lang="en-US" altLang="ko-KR" sz="40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Pretendard Black" panose="02000A03000000020004" pitchFamily="50" charset="-127"/>
              </a:rPr>
              <a:t> </a:t>
            </a:r>
            <a:r>
              <a:rPr lang="ko-KR" altLang="en-US" sz="40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Pretendard Black" panose="02000A03000000020004" pitchFamily="50" charset="-127"/>
              </a:rPr>
              <a:t>파일의</a:t>
            </a:r>
            <a:r>
              <a:rPr lang="ko-KR" altLang="en-US" sz="40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FFC000"/>
                </a:solidFill>
                <a:latin typeface="+mj-ea"/>
                <a:ea typeface="+mj-ea"/>
                <a:cs typeface="Pretendard Black" panose="02000A03000000020004" pitchFamily="50" charset="-127"/>
              </a:rPr>
              <a:t> 상태 </a:t>
            </a:r>
            <a:r>
              <a:rPr lang="ko-KR" altLang="en-US" sz="40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Pretendard Black" panose="02000A03000000020004" pitchFamily="50" charset="-127"/>
              </a:rPr>
              <a:t>확인</a:t>
            </a:r>
            <a:endParaRPr lang="en-US" altLang="ko-KR" sz="40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  <a:cs typeface="Pretendard Black" panose="02000A0300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82E65E-8CEB-53D8-C98F-4C6F578783FD}"/>
              </a:ext>
            </a:extLst>
          </p:cNvPr>
          <p:cNvSpPr txBox="1"/>
          <p:nvPr/>
        </p:nvSpPr>
        <p:spPr>
          <a:xfrm>
            <a:off x="532097" y="4245517"/>
            <a:ext cx="11557982" cy="18466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buFont typeface="+mj-lt"/>
              <a:buAutoNum type="arabicPeriod"/>
            </a:pPr>
            <a:r>
              <a:rPr lang="en" altLang="ko-KR" sz="2400" b="1" dirty="0">
                <a:solidFill>
                  <a:schemeClr val="accent5"/>
                </a:solidFill>
                <a:latin typeface="+mj-ea"/>
                <a:ea typeface="+mj-ea"/>
              </a:rPr>
              <a:t>Untracked</a:t>
            </a:r>
            <a:r>
              <a:rPr lang="en" altLang="ko-KR" sz="2400" dirty="0">
                <a:solidFill>
                  <a:schemeClr val="bg1"/>
                </a:solidFill>
                <a:latin typeface="+mj-ea"/>
                <a:ea typeface="+mj-ea"/>
              </a:rPr>
              <a:t>(</a:t>
            </a:r>
            <a:r>
              <a:rPr lang="ko-KR" altLang="en-US" sz="2400" dirty="0">
                <a:solidFill>
                  <a:schemeClr val="bg1"/>
                </a:solidFill>
                <a:latin typeface="+mj-ea"/>
                <a:ea typeface="+mj-ea"/>
              </a:rPr>
              <a:t>관리 대상 </a:t>
            </a:r>
            <a:r>
              <a:rPr lang="en-US" altLang="ko-KR" sz="2400" dirty="0">
                <a:solidFill>
                  <a:schemeClr val="bg1"/>
                </a:solidFill>
                <a:latin typeface="+mj-ea"/>
                <a:ea typeface="+mj-ea"/>
              </a:rPr>
              <a:t>X) : </a:t>
            </a:r>
            <a:r>
              <a:rPr lang="ko-KR" altLang="en-US" sz="2400" dirty="0">
                <a:solidFill>
                  <a:schemeClr val="bg1"/>
                </a:solidFill>
                <a:latin typeface="+mj-ea"/>
                <a:ea typeface="+mj-ea"/>
              </a:rPr>
              <a:t>파일 생성 후 한번도 </a:t>
            </a:r>
            <a:r>
              <a:rPr lang="en" altLang="ko-KR" sz="2400" dirty="0">
                <a:solidFill>
                  <a:schemeClr val="bg1"/>
                </a:solidFill>
                <a:latin typeface="+mj-ea"/>
                <a:ea typeface="+mj-ea"/>
              </a:rPr>
              <a:t>git add</a:t>
            </a:r>
            <a:r>
              <a:rPr lang="ko-KR" altLang="en-US" sz="2400" dirty="0">
                <a:solidFill>
                  <a:schemeClr val="bg1"/>
                </a:solidFill>
                <a:latin typeface="+mj-ea"/>
                <a:ea typeface="+mj-ea"/>
              </a:rPr>
              <a:t>하지 않은 상태를</a:t>
            </a:r>
            <a:endParaRPr lang="en-US" altLang="ko-KR" sz="2400" dirty="0">
              <a:solidFill>
                <a:schemeClr val="bg1"/>
              </a:solidFill>
              <a:latin typeface="+mj-ea"/>
              <a:ea typeface="+mj-ea"/>
            </a:endParaRPr>
          </a:p>
          <a:p>
            <a:pPr>
              <a:buFont typeface="+mj-lt"/>
              <a:buAutoNum type="arabicPeriod"/>
            </a:pPr>
            <a:r>
              <a:rPr lang="en" altLang="ko-KR" sz="2400" b="1" dirty="0">
                <a:solidFill>
                  <a:srgbClr val="FF5657"/>
                </a:solidFill>
                <a:latin typeface="+mj-ea"/>
                <a:ea typeface="+mj-ea"/>
              </a:rPr>
              <a:t>Tracked</a:t>
            </a:r>
            <a:r>
              <a:rPr lang="en" altLang="ko-KR" sz="2400" dirty="0">
                <a:solidFill>
                  <a:schemeClr val="bg1"/>
                </a:solidFill>
                <a:latin typeface="+mj-ea"/>
                <a:ea typeface="+mj-ea"/>
              </a:rPr>
              <a:t>(</a:t>
            </a:r>
            <a:r>
              <a:rPr lang="ko-KR" altLang="en-US" sz="2400" dirty="0">
                <a:solidFill>
                  <a:schemeClr val="bg1"/>
                </a:solidFill>
                <a:latin typeface="+mj-ea"/>
                <a:ea typeface="+mj-ea"/>
              </a:rPr>
              <a:t>관리 대상</a:t>
            </a:r>
            <a:r>
              <a:rPr lang="en-US" altLang="ko-KR" sz="2400" dirty="0">
                <a:solidFill>
                  <a:schemeClr val="bg1"/>
                </a:solidFill>
                <a:latin typeface="+mj-ea"/>
                <a:ea typeface="+mj-ea"/>
              </a:rPr>
              <a:t> O) : </a:t>
            </a:r>
            <a:r>
              <a:rPr lang="en" altLang="ko-KR" sz="2400" dirty="0">
                <a:solidFill>
                  <a:schemeClr val="bg1"/>
                </a:solidFill>
                <a:latin typeface="+mj-ea"/>
                <a:ea typeface="+mj-ea"/>
              </a:rPr>
              <a:t>git</a:t>
            </a:r>
            <a:r>
              <a:rPr lang="ko-KR" altLang="en-US" sz="2400" dirty="0">
                <a:solidFill>
                  <a:schemeClr val="bg1"/>
                </a:solidFill>
                <a:latin typeface="+mj-ea"/>
                <a:ea typeface="+mj-ea"/>
              </a:rPr>
              <a:t>이 관리하는 파일임</a:t>
            </a:r>
            <a:endParaRPr lang="en-US" altLang="ko-KR" sz="2400" dirty="0">
              <a:solidFill>
                <a:schemeClr val="bg1"/>
              </a:solidFill>
              <a:latin typeface="+mj-ea"/>
              <a:ea typeface="+mj-ea"/>
            </a:endParaRPr>
          </a:p>
          <a:p>
            <a:r>
              <a:rPr lang="en-US" altLang="ko-KR" sz="2400" dirty="0">
                <a:solidFill>
                  <a:schemeClr val="bg1"/>
                </a:solidFill>
                <a:latin typeface="+mj-ea"/>
                <a:ea typeface="+mj-ea"/>
              </a:rPr>
              <a:t>	-</a:t>
            </a:r>
            <a:r>
              <a:rPr lang="ko-KR" altLang="en-US" sz="2400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en" altLang="ko-KR" sz="2400" dirty="0">
                <a:solidFill>
                  <a:srgbClr val="FF918D"/>
                </a:solidFill>
                <a:latin typeface="+mj-ea"/>
                <a:ea typeface="+mj-ea"/>
              </a:rPr>
              <a:t>Unmodified</a:t>
            </a:r>
            <a:r>
              <a:rPr lang="en" altLang="ko-KR" sz="2400" dirty="0">
                <a:solidFill>
                  <a:schemeClr val="bg1"/>
                </a:solidFill>
                <a:latin typeface="+mj-ea"/>
                <a:ea typeface="+mj-ea"/>
              </a:rPr>
              <a:t> : </a:t>
            </a:r>
            <a:r>
              <a:rPr lang="ko-KR" altLang="en-US" sz="2400" dirty="0">
                <a:solidFill>
                  <a:schemeClr val="bg1"/>
                </a:solidFill>
                <a:latin typeface="+mj-ea"/>
                <a:ea typeface="+mj-ea"/>
              </a:rPr>
              <a:t>최근의 </a:t>
            </a:r>
            <a:r>
              <a:rPr lang="ko-KR" altLang="en-US" sz="2400" dirty="0" err="1">
                <a:solidFill>
                  <a:schemeClr val="bg1"/>
                </a:solidFill>
                <a:latin typeface="+mj-ea"/>
                <a:ea typeface="+mj-ea"/>
              </a:rPr>
              <a:t>커밋과</a:t>
            </a:r>
            <a:r>
              <a:rPr lang="ko-KR" altLang="en-US" sz="2400" dirty="0">
                <a:solidFill>
                  <a:schemeClr val="bg1"/>
                </a:solidFill>
                <a:latin typeface="+mj-ea"/>
                <a:ea typeface="+mj-ea"/>
              </a:rPr>
              <a:t> 비교했을 때 바뀐 내용이 없는 상태</a:t>
            </a:r>
          </a:p>
          <a:p>
            <a:r>
              <a:rPr lang="en-US" altLang="ko-KR" sz="2400" dirty="0">
                <a:solidFill>
                  <a:schemeClr val="bg1"/>
                </a:solidFill>
                <a:latin typeface="+mj-ea"/>
                <a:ea typeface="+mj-ea"/>
              </a:rPr>
              <a:t>	-</a:t>
            </a:r>
            <a:r>
              <a:rPr lang="ko-KR" altLang="en-US" sz="2400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en" altLang="ko-KR" sz="2400" dirty="0">
                <a:solidFill>
                  <a:srgbClr val="FF918D"/>
                </a:solidFill>
                <a:latin typeface="+mj-ea"/>
                <a:ea typeface="+mj-ea"/>
              </a:rPr>
              <a:t>Modified</a:t>
            </a:r>
            <a:r>
              <a:rPr lang="en" altLang="ko-KR" sz="2400" dirty="0">
                <a:solidFill>
                  <a:schemeClr val="bg1"/>
                </a:solidFill>
                <a:latin typeface="+mj-ea"/>
                <a:ea typeface="+mj-ea"/>
              </a:rPr>
              <a:t> : </a:t>
            </a:r>
            <a:r>
              <a:rPr lang="ko-KR" altLang="en-US" sz="2400" dirty="0">
                <a:solidFill>
                  <a:schemeClr val="bg1"/>
                </a:solidFill>
                <a:latin typeface="+mj-ea"/>
                <a:ea typeface="+mj-ea"/>
              </a:rPr>
              <a:t>최근 </a:t>
            </a:r>
            <a:r>
              <a:rPr lang="ko-KR" altLang="en-US" sz="2400" dirty="0" err="1">
                <a:solidFill>
                  <a:schemeClr val="bg1"/>
                </a:solidFill>
                <a:latin typeface="+mj-ea"/>
                <a:ea typeface="+mj-ea"/>
              </a:rPr>
              <a:t>커밋과</a:t>
            </a:r>
            <a:r>
              <a:rPr lang="ko-KR" altLang="en-US" sz="2400" dirty="0">
                <a:solidFill>
                  <a:schemeClr val="bg1"/>
                </a:solidFill>
                <a:latin typeface="+mj-ea"/>
                <a:ea typeface="+mj-ea"/>
              </a:rPr>
              <a:t> 비교했을 때 바뀐 내용이 있는 상태</a:t>
            </a:r>
          </a:p>
          <a:p>
            <a:r>
              <a:rPr lang="en-US" altLang="ko-KR" sz="2400" dirty="0">
                <a:solidFill>
                  <a:schemeClr val="bg1"/>
                </a:solidFill>
                <a:latin typeface="+mj-ea"/>
                <a:ea typeface="+mj-ea"/>
              </a:rPr>
              <a:t>	-</a:t>
            </a:r>
            <a:r>
              <a:rPr lang="ko-KR" altLang="en-US" sz="2400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en" altLang="ko-KR" sz="2400" dirty="0">
                <a:solidFill>
                  <a:srgbClr val="FF918D"/>
                </a:solidFill>
                <a:latin typeface="+mj-ea"/>
                <a:ea typeface="+mj-ea"/>
              </a:rPr>
              <a:t>Staged</a:t>
            </a:r>
            <a:r>
              <a:rPr lang="en" altLang="ko-KR" sz="2400" dirty="0">
                <a:solidFill>
                  <a:schemeClr val="bg1"/>
                </a:solidFill>
                <a:latin typeface="+mj-ea"/>
                <a:ea typeface="+mj-ea"/>
              </a:rPr>
              <a:t> : </a:t>
            </a:r>
            <a:r>
              <a:rPr lang="ko-KR" altLang="en-US" sz="2400" dirty="0">
                <a:solidFill>
                  <a:schemeClr val="bg1"/>
                </a:solidFill>
                <a:latin typeface="+mj-ea"/>
                <a:ea typeface="+mj-ea"/>
              </a:rPr>
              <a:t>파일이 수정되고 나서 스테이지 공간에 올라와 있는 상태</a:t>
            </a:r>
            <a:r>
              <a:rPr lang="en-US" altLang="ko-KR" sz="2400" dirty="0">
                <a:solidFill>
                  <a:schemeClr val="bg1"/>
                </a:solidFill>
                <a:latin typeface="+mj-ea"/>
                <a:ea typeface="+mj-ea"/>
              </a:rPr>
              <a:t>(</a:t>
            </a:r>
            <a:r>
              <a:rPr lang="en" altLang="ko-KR" sz="2400" dirty="0">
                <a:solidFill>
                  <a:schemeClr val="bg1"/>
                </a:solidFill>
                <a:latin typeface="+mj-ea"/>
                <a:ea typeface="+mj-ea"/>
              </a:rPr>
              <a:t>git add </a:t>
            </a:r>
            <a:r>
              <a:rPr lang="ko-KR" altLang="en-US" sz="2400" dirty="0">
                <a:solidFill>
                  <a:schemeClr val="bg1"/>
                </a:solidFill>
                <a:latin typeface="+mj-ea"/>
                <a:ea typeface="+mj-ea"/>
              </a:rPr>
              <a:t>후의 상태</a:t>
            </a:r>
            <a:r>
              <a:rPr lang="en-US" altLang="ko-KR" sz="2400" dirty="0">
                <a:solidFill>
                  <a:schemeClr val="bg1"/>
                </a:solidFill>
                <a:latin typeface="+mj-ea"/>
                <a:ea typeface="+mj-ea"/>
              </a:rPr>
              <a:t>)</a:t>
            </a:r>
            <a:endParaRPr lang="ko-KR" altLang="en-US" sz="2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783D088-B78E-FEE1-B0A1-1204FBE50D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20188" y="1613262"/>
            <a:ext cx="6781800" cy="204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1545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B27AB28-CF14-FC1A-550C-6B1DB6E94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32</a:t>
            </a:fld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7CF361-BFAA-6ADE-ECFE-F99EAC228007}"/>
              </a:ext>
            </a:extLst>
          </p:cNvPr>
          <p:cNvSpPr txBox="1"/>
          <p:nvPr/>
        </p:nvSpPr>
        <p:spPr>
          <a:xfrm>
            <a:off x="1428748" y="727724"/>
            <a:ext cx="9518652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40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Pretendard Black" panose="02000A03000000020004" pitchFamily="50" charset="-127"/>
              </a:rPr>
              <a:t>.</a:t>
            </a:r>
            <a:r>
              <a:rPr lang="en-US" altLang="ko-KR" sz="4000" spc="-3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Pretendard Black" panose="02000A03000000020004" pitchFamily="50" charset="-127"/>
              </a:rPr>
              <a:t>gitignore</a:t>
            </a:r>
            <a:r>
              <a:rPr lang="en-US" altLang="ko-KR" sz="40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Pretendard Black" panose="02000A03000000020004" pitchFamily="50" charset="-127"/>
              </a:rPr>
              <a:t> =</a:t>
            </a:r>
            <a:r>
              <a:rPr lang="ko-KR" altLang="en-US" sz="40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Pretendard Black" panose="02000A03000000020004" pitchFamily="50" charset="-127"/>
              </a:rPr>
              <a:t> </a:t>
            </a:r>
            <a:r>
              <a:rPr lang="en-US" altLang="ko-KR" sz="40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Pretendard Black" panose="02000A03000000020004" pitchFamily="50" charset="-127"/>
              </a:rPr>
              <a:t> git</a:t>
            </a:r>
            <a:r>
              <a:rPr lang="ko-KR" altLang="en-US" sz="40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Pretendard Black" panose="02000A03000000020004" pitchFamily="50" charset="-127"/>
              </a:rPr>
              <a:t>에 </a:t>
            </a:r>
            <a:r>
              <a:rPr lang="ko-KR" altLang="en-US" sz="40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FFC000"/>
                </a:solidFill>
                <a:latin typeface="+mj-ea"/>
                <a:ea typeface="+mj-ea"/>
                <a:cs typeface="Pretendard Black" panose="02000A03000000020004" pitchFamily="50" charset="-127"/>
              </a:rPr>
              <a:t>추가되면 안 되는 </a:t>
            </a:r>
            <a:r>
              <a:rPr lang="ko-KR" altLang="en-US" sz="40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Pretendard Black" panose="02000A03000000020004" pitchFamily="50" charset="-127"/>
              </a:rPr>
              <a:t>파일 설정</a:t>
            </a:r>
            <a:endParaRPr lang="en-US" altLang="ko-KR" sz="40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  <a:cs typeface="Pretendard Black" panose="02000A03000000020004" pitchFamily="50" charset="-127"/>
            </a:endParaRPr>
          </a:p>
        </p:txBody>
      </p:sp>
      <p:pic>
        <p:nvPicPr>
          <p:cNvPr id="40966" name="Picture 6" descr="gitignore : r/ProgrammerHumor">
            <a:extLst>
              <a:ext uri="{FF2B5EF4-FFF2-40B4-BE49-F238E27FC236}">
                <a16:creationId xmlns:a16="http://schemas.microsoft.com/office/drawing/2014/main" id="{BBE196EE-9CB0-DF04-AAE1-8A4D992FB4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27811" y="1822697"/>
            <a:ext cx="4568826" cy="4307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68" name="Picture 8" descr="Gitignore memes. Best Collection of funny Gitignore pictures on iFunny">
            <a:extLst>
              <a:ext uri="{FF2B5EF4-FFF2-40B4-BE49-F238E27FC236}">
                <a16:creationId xmlns:a16="http://schemas.microsoft.com/office/drawing/2014/main" id="{9D970AAB-431D-A9E0-66FF-E3B79C116B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58863" y="1975096"/>
            <a:ext cx="5192702" cy="3803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AE7F655-CE4B-D8F4-0B12-68382A85C371}"/>
              </a:ext>
            </a:extLst>
          </p:cNvPr>
          <p:cNvSpPr txBox="1"/>
          <p:nvPr/>
        </p:nvSpPr>
        <p:spPr>
          <a:xfrm>
            <a:off x="3432972" y="4282641"/>
            <a:ext cx="2793193" cy="615553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ECECEC"/>
                </a:solidFill>
                <a:latin typeface="+mj-ea"/>
                <a:ea typeface="+mj-ea"/>
              </a:rPr>
              <a:t>echo $’\n person’ &gt;&gt; .</a:t>
            </a:r>
            <a:r>
              <a:rPr lang="en-US" altLang="ko-KR" sz="2000" dirty="0" err="1">
                <a:solidFill>
                  <a:srgbClr val="ECECEC"/>
                </a:solidFill>
                <a:latin typeface="+mj-ea"/>
                <a:ea typeface="+mj-ea"/>
              </a:rPr>
              <a:t>gitignore</a:t>
            </a:r>
            <a:endParaRPr lang="en-US" altLang="ko-KR" sz="2000" b="0" i="0" dirty="0">
              <a:solidFill>
                <a:srgbClr val="ECECEC"/>
              </a:solidFill>
              <a:effectLst/>
              <a:latin typeface="+mj-ea"/>
              <a:ea typeface="+mj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FBA5B00-5A7E-3071-2B72-5043240E0CE5}"/>
              </a:ext>
            </a:extLst>
          </p:cNvPr>
          <p:cNvSpPr txBox="1"/>
          <p:nvPr/>
        </p:nvSpPr>
        <p:spPr>
          <a:xfrm>
            <a:off x="3750875" y="2575359"/>
            <a:ext cx="935425" cy="307777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ECECEC"/>
                </a:solidFill>
                <a:latin typeface="+mj-ea"/>
                <a:ea typeface="+mj-ea"/>
              </a:rPr>
              <a:t>mute</a:t>
            </a:r>
            <a:endParaRPr lang="en-US" altLang="ko-KR" sz="2000" b="0" i="0" dirty="0">
              <a:solidFill>
                <a:srgbClr val="ECECEC"/>
              </a:solidFill>
              <a:effectLst/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9420518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B27AB28-CF14-FC1A-550C-6B1DB6E94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33</a:t>
            </a:fld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7CF361-BFAA-6ADE-ECFE-F99EAC228007}"/>
              </a:ext>
            </a:extLst>
          </p:cNvPr>
          <p:cNvSpPr txBox="1"/>
          <p:nvPr/>
        </p:nvSpPr>
        <p:spPr>
          <a:xfrm>
            <a:off x="1428748" y="727724"/>
            <a:ext cx="9518652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40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Pretendard Black" panose="02000A03000000020004" pitchFamily="50" charset="-127"/>
              </a:rPr>
              <a:t>.</a:t>
            </a:r>
            <a:r>
              <a:rPr lang="en-US" altLang="ko-KR" sz="4000" spc="-3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Pretendard Black" panose="02000A03000000020004" pitchFamily="50" charset="-127"/>
              </a:rPr>
              <a:t>gitignore</a:t>
            </a:r>
            <a:r>
              <a:rPr lang="en-US" altLang="ko-KR" sz="40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Pretendard Black" panose="02000A03000000020004" pitchFamily="50" charset="-127"/>
              </a:rPr>
              <a:t> =</a:t>
            </a:r>
            <a:r>
              <a:rPr lang="ko-KR" altLang="en-US" sz="40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Pretendard Black" panose="02000A03000000020004" pitchFamily="50" charset="-127"/>
              </a:rPr>
              <a:t> </a:t>
            </a:r>
            <a:r>
              <a:rPr lang="en-US" altLang="ko-KR" sz="40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Pretendard Black" panose="02000A03000000020004" pitchFamily="50" charset="-127"/>
              </a:rPr>
              <a:t> git</a:t>
            </a:r>
            <a:r>
              <a:rPr lang="ko-KR" altLang="en-US" sz="40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Pretendard Black" panose="02000A03000000020004" pitchFamily="50" charset="-127"/>
              </a:rPr>
              <a:t>에 추가되면 안 되는</a:t>
            </a:r>
            <a:r>
              <a:rPr lang="ko-KR" altLang="en-US" sz="40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FFC000"/>
                </a:solidFill>
                <a:latin typeface="+mj-ea"/>
                <a:ea typeface="+mj-ea"/>
                <a:cs typeface="Pretendard Black" panose="02000A03000000020004" pitchFamily="50" charset="-127"/>
              </a:rPr>
              <a:t> </a:t>
            </a:r>
            <a:r>
              <a:rPr lang="ko-KR" altLang="en-US" sz="40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Pretendard Black" panose="02000A03000000020004" pitchFamily="50" charset="-127"/>
              </a:rPr>
              <a:t>파일 설정</a:t>
            </a:r>
            <a:endParaRPr lang="en-US" altLang="ko-KR" sz="40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  <a:cs typeface="Pretendard Black" panose="02000A0300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82E65E-8CEB-53D8-C98F-4C6F578783FD}"/>
              </a:ext>
            </a:extLst>
          </p:cNvPr>
          <p:cNvSpPr txBox="1"/>
          <p:nvPr/>
        </p:nvSpPr>
        <p:spPr>
          <a:xfrm>
            <a:off x="634021" y="5415045"/>
            <a:ext cx="10923957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28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FFC000"/>
                </a:solidFill>
                <a:latin typeface="+mj-ea"/>
                <a:ea typeface="+mj-ea"/>
                <a:cs typeface="Pretendard Black" panose="02000A03000000020004" pitchFamily="50" charset="-127"/>
              </a:rPr>
              <a:t>의도적으로</a:t>
            </a:r>
            <a:r>
              <a:rPr lang="ko-KR" altLang="en-US" sz="28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Pretendard Black" panose="02000A03000000020004" pitchFamily="50" charset="-127"/>
              </a:rPr>
              <a:t> </a:t>
            </a:r>
            <a:r>
              <a:rPr lang="en-US" altLang="ko-KR" sz="28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Pretendard Black" panose="02000A03000000020004" pitchFamily="50" charset="-127"/>
              </a:rPr>
              <a:t>git</a:t>
            </a:r>
            <a:r>
              <a:rPr lang="ko-KR" altLang="en-US" sz="28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Pretendard Black" panose="02000A03000000020004" pitchFamily="50" charset="-127"/>
              </a:rPr>
              <a:t>에서 특정 파일이나 디렉토리를 </a:t>
            </a:r>
            <a:r>
              <a:rPr lang="ko-KR" altLang="en-US" sz="28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FFC000"/>
                </a:solidFill>
                <a:latin typeface="+mj-ea"/>
                <a:ea typeface="+mj-ea"/>
                <a:cs typeface="Pretendard Black" panose="02000A03000000020004" pitchFamily="50" charset="-127"/>
              </a:rPr>
              <a:t>추적하지 않도록 </a:t>
            </a:r>
            <a:r>
              <a:rPr lang="ko-KR" altLang="en-US" sz="28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Pretendard Black" panose="02000A03000000020004" pitchFamily="50" charset="-127"/>
              </a:rPr>
              <a:t>설정</a:t>
            </a:r>
            <a:endParaRPr lang="en-US" altLang="ko-KR" sz="28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  <a:cs typeface="Pretendard Black" panose="02000A03000000020004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9BC0B88-6F2B-B48A-A0AD-3FDB7E2D3C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1443" y="1885950"/>
            <a:ext cx="7239000" cy="30861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E3D4183-3F89-EB9D-0A1B-AE31AAA5DCE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12100" y="1885950"/>
            <a:ext cx="4039702" cy="75056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82EFD24-828A-364F-9A05-C2A1144904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1551" y="2950559"/>
            <a:ext cx="3860800" cy="54990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DC90BC88-D6B3-8138-C8A2-F435517116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65767" y="3984410"/>
            <a:ext cx="3696584" cy="54990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3C6B5AE-4D8F-7D75-A42A-6FD06D82BAEC}"/>
              </a:ext>
            </a:extLst>
          </p:cNvPr>
          <p:cNvSpPr txBox="1"/>
          <p:nvPr/>
        </p:nvSpPr>
        <p:spPr>
          <a:xfrm>
            <a:off x="8001551" y="2568113"/>
            <a:ext cx="392769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Pretendard Black" panose="02000A03000000020004" pitchFamily="50" charset="-127"/>
              </a:rPr>
              <a:t>.</a:t>
            </a:r>
            <a:r>
              <a:rPr lang="en-US" altLang="ko-KR" spc="-3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Pretendard Black" panose="02000A03000000020004" pitchFamily="50" charset="-127"/>
              </a:rPr>
              <a:t>gitignore</a:t>
            </a:r>
            <a:r>
              <a:rPr lang="en-US" altLang="ko-KR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Pretendard Black" panose="02000A03000000020004" pitchFamily="50" charset="-127"/>
              </a:rPr>
              <a:t> </a:t>
            </a:r>
            <a:r>
              <a:rPr lang="ko-KR" altLang="en-US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Pretendard Black" panose="02000A03000000020004" pitchFamily="50" charset="-127"/>
              </a:rPr>
              <a:t>파일 내용</a:t>
            </a:r>
            <a:endParaRPr lang="en-US" altLang="ko-KR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  <a:cs typeface="Pretendard Black" panose="02000A0300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8A40C98-B358-75D9-88E2-C5F5E3C0D2F5}"/>
              </a:ext>
            </a:extLst>
          </p:cNvPr>
          <p:cNvSpPr txBox="1"/>
          <p:nvPr/>
        </p:nvSpPr>
        <p:spPr>
          <a:xfrm>
            <a:off x="8024110" y="3584568"/>
            <a:ext cx="392769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Pretendard Black" panose="02000A03000000020004" pitchFamily="50" charset="-127"/>
              </a:rPr>
              <a:t>현재 디렉토리 전체 파일</a:t>
            </a:r>
            <a:r>
              <a:rPr lang="en-US" altLang="ko-KR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Pretendard Black" panose="02000A03000000020004" pitchFamily="50" charset="-127"/>
              </a:rPr>
              <a:t>,</a:t>
            </a:r>
            <a:r>
              <a:rPr lang="ko-KR" altLang="en-US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Pretendard Black" panose="02000A03000000020004" pitchFamily="50" charset="-127"/>
              </a:rPr>
              <a:t> 폴더</a:t>
            </a:r>
            <a:endParaRPr lang="en-US" altLang="ko-KR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  <a:cs typeface="Pretendard Black" panose="02000A03000000020004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084B1EE-3F8B-28D0-6601-4A9C47F74766}"/>
              </a:ext>
            </a:extLst>
          </p:cNvPr>
          <p:cNvSpPr txBox="1"/>
          <p:nvPr/>
        </p:nvSpPr>
        <p:spPr>
          <a:xfrm>
            <a:off x="7968105" y="4614034"/>
            <a:ext cx="392769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Pretendard Black" panose="02000A03000000020004" pitchFamily="50" charset="-127"/>
              </a:rPr>
              <a:t>Git</a:t>
            </a:r>
            <a:r>
              <a:rPr lang="ko-KR" altLang="en-US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Pretendard Black" panose="02000A03000000020004" pitchFamily="50" charset="-127"/>
              </a:rPr>
              <a:t>에서 추적하는 파일</a:t>
            </a:r>
            <a:endParaRPr lang="en-US" altLang="ko-KR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  <a:cs typeface="Pretendard Black" panose="02000A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16095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B27AB28-CF14-FC1A-550C-6B1DB6E94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34</a:t>
            </a:fld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7CF361-BFAA-6ADE-ECFE-F99EAC228007}"/>
              </a:ext>
            </a:extLst>
          </p:cNvPr>
          <p:cNvSpPr txBox="1"/>
          <p:nvPr/>
        </p:nvSpPr>
        <p:spPr>
          <a:xfrm>
            <a:off x="2076448" y="765824"/>
            <a:ext cx="8039099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40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Pretendard Black" panose="02000A03000000020004" pitchFamily="50" charset="-127"/>
              </a:rPr>
              <a:t>.</a:t>
            </a:r>
            <a:r>
              <a:rPr lang="en-US" altLang="ko-KR" sz="4000" spc="-3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Pretendard Black" panose="02000A03000000020004" pitchFamily="50" charset="-127"/>
              </a:rPr>
              <a:t>gitconfig</a:t>
            </a:r>
            <a:r>
              <a:rPr lang="en-US" altLang="ko-KR" sz="40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Pretendard Black" panose="02000A03000000020004" pitchFamily="50" charset="-127"/>
              </a:rPr>
              <a:t> =</a:t>
            </a:r>
            <a:r>
              <a:rPr lang="ko-KR" altLang="en-US" sz="40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Pretendard Black" panose="02000A03000000020004" pitchFamily="50" charset="-127"/>
              </a:rPr>
              <a:t> </a:t>
            </a:r>
            <a:r>
              <a:rPr lang="en-US" altLang="ko-KR" sz="40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Pretendard Black" panose="02000A03000000020004" pitchFamily="50" charset="-127"/>
              </a:rPr>
              <a:t> </a:t>
            </a:r>
            <a:r>
              <a:rPr lang="en-US" altLang="ko-KR" sz="40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FFC000"/>
                </a:solidFill>
                <a:latin typeface="+mj-ea"/>
                <a:ea typeface="+mj-ea"/>
                <a:cs typeface="Pretendard Black" panose="02000A03000000020004" pitchFamily="50" charset="-127"/>
              </a:rPr>
              <a:t>config</a:t>
            </a:r>
            <a:r>
              <a:rPr lang="ko-KR" altLang="en-US" sz="40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Pretendard Black" panose="02000A03000000020004" pitchFamily="50" charset="-127"/>
              </a:rPr>
              <a:t> 설정</a:t>
            </a:r>
            <a:endParaRPr lang="en-US" altLang="ko-KR" sz="40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  <a:cs typeface="Pretendard Black" panose="02000A0300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82E65E-8CEB-53D8-C98F-4C6F578783FD}"/>
              </a:ext>
            </a:extLst>
          </p:cNvPr>
          <p:cNvSpPr txBox="1"/>
          <p:nvPr/>
        </p:nvSpPr>
        <p:spPr>
          <a:xfrm>
            <a:off x="531443" y="5564361"/>
            <a:ext cx="10923957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28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Pretendard Black" panose="02000A03000000020004" pitchFamily="50" charset="-127"/>
              </a:rPr>
              <a:t>사용자 이름</a:t>
            </a:r>
            <a:r>
              <a:rPr lang="en-US" altLang="ko-KR" sz="28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Pretendard Black" panose="02000A03000000020004" pitchFamily="50" charset="-127"/>
              </a:rPr>
              <a:t>,</a:t>
            </a:r>
            <a:r>
              <a:rPr lang="ko-KR" altLang="en-US" sz="28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Pretendard Black" panose="02000A03000000020004" pitchFamily="50" charset="-127"/>
              </a:rPr>
              <a:t> 이메일</a:t>
            </a:r>
            <a:r>
              <a:rPr lang="en-US" altLang="ko-KR" sz="28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Pretendard Black" panose="02000A03000000020004" pitchFamily="50" charset="-127"/>
              </a:rPr>
              <a:t>,alias(</a:t>
            </a:r>
            <a:r>
              <a:rPr lang="ko-KR" altLang="en-US" sz="28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Pretendard Black" panose="02000A03000000020004" pitchFamily="50" charset="-127"/>
              </a:rPr>
              <a:t>별칭</a:t>
            </a:r>
            <a:r>
              <a:rPr lang="en-US" altLang="ko-KR" sz="28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Pretendard Black" panose="02000A03000000020004" pitchFamily="50" charset="-127"/>
              </a:rPr>
              <a:t>),</a:t>
            </a:r>
            <a:r>
              <a:rPr lang="ko-KR" altLang="en-US" sz="28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Pretendard Black" panose="02000A03000000020004" pitchFamily="50" charset="-127"/>
              </a:rPr>
              <a:t> 인터페이스 옵션 등 설정 </a:t>
            </a:r>
            <a:endParaRPr lang="en-US" altLang="ko-KR" sz="28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  <a:cs typeface="Pretendard Black" panose="02000A03000000020004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7ED0B21-99A9-D381-6054-6E5401C687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06747" y="1580444"/>
            <a:ext cx="5778500" cy="364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5367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B27AB28-CF14-FC1A-550C-6B1DB6E94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35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7CF361-BFAA-6ADE-ECFE-F99EAC228007}"/>
              </a:ext>
            </a:extLst>
          </p:cNvPr>
          <p:cNvSpPr txBox="1"/>
          <p:nvPr/>
        </p:nvSpPr>
        <p:spPr>
          <a:xfrm>
            <a:off x="2490011" y="2197893"/>
            <a:ext cx="7211977" cy="24622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742950" indent="-742950" algn="ctr">
              <a:buAutoNum type="arabicPeriod"/>
            </a:pPr>
            <a:r>
              <a:rPr lang="en-US" altLang="ko-KR" sz="40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Pretendard Black" panose="02000A03000000020004" pitchFamily="50" charset="-127"/>
              </a:rPr>
              <a:t>git </a:t>
            </a:r>
            <a:r>
              <a:rPr lang="ko-KR" altLang="en-US" sz="40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Pretendard Black" panose="02000A03000000020004" pitchFamily="50" charset="-127"/>
              </a:rPr>
              <a:t>기초 명령어</a:t>
            </a:r>
            <a:endParaRPr lang="en-US" altLang="ko-KR" sz="40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  <a:cs typeface="Pretendard Black" panose="02000A03000000020004" pitchFamily="50" charset="-127"/>
            </a:endParaRPr>
          </a:p>
          <a:p>
            <a:pPr marL="742950" indent="-742950" algn="ctr">
              <a:buAutoNum type="arabicPeriod"/>
            </a:pPr>
            <a:r>
              <a:rPr lang="en-US" altLang="ko-KR" sz="40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FFC000"/>
                </a:solidFill>
                <a:latin typeface="+mj-ea"/>
                <a:ea typeface="+mj-ea"/>
                <a:cs typeface="Pretendard Black" panose="02000A03000000020004" pitchFamily="50" charset="-127"/>
              </a:rPr>
              <a:t>git branch </a:t>
            </a:r>
            <a:r>
              <a:rPr lang="ko-KR" altLang="en-US" sz="40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FFC000"/>
                </a:solidFill>
                <a:latin typeface="+mj-ea"/>
                <a:ea typeface="+mj-ea"/>
                <a:cs typeface="Pretendard Black" panose="02000A03000000020004" pitchFamily="50" charset="-127"/>
              </a:rPr>
              <a:t>활용 방법</a:t>
            </a:r>
            <a:endParaRPr lang="en-US" altLang="ko-KR" sz="40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FFC000"/>
              </a:solidFill>
              <a:latin typeface="+mj-ea"/>
              <a:ea typeface="+mj-ea"/>
              <a:cs typeface="Pretendard Black" panose="02000A03000000020004" pitchFamily="50" charset="-127"/>
            </a:endParaRPr>
          </a:p>
          <a:p>
            <a:pPr marL="742950" indent="-742950" algn="ctr">
              <a:buAutoNum type="arabicPeriod"/>
            </a:pPr>
            <a:r>
              <a:rPr lang="en-US" altLang="ko-KR" sz="4000" spc="-3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Pretendard Black" panose="02000A03000000020004" pitchFamily="50" charset="-127"/>
              </a:rPr>
              <a:t>github</a:t>
            </a:r>
            <a:r>
              <a:rPr lang="en-US" altLang="ko-KR" sz="40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Pretendard Black" panose="02000A03000000020004" pitchFamily="50" charset="-127"/>
              </a:rPr>
              <a:t> </a:t>
            </a:r>
            <a:r>
              <a:rPr lang="ko-KR" altLang="en-US" sz="40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Pretendard Black" panose="02000A03000000020004" pitchFamily="50" charset="-127"/>
              </a:rPr>
              <a:t>활용 방법</a:t>
            </a:r>
            <a:endParaRPr lang="en-US" altLang="ko-KR" sz="40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  <a:cs typeface="Pretendard Black" panose="02000A03000000020004" pitchFamily="50" charset="-127"/>
            </a:endParaRPr>
          </a:p>
          <a:p>
            <a:pPr marL="742950" indent="-742950" algn="ctr">
              <a:buAutoNum type="arabicPeriod"/>
            </a:pPr>
            <a:endParaRPr lang="en-US" altLang="ko-KR" sz="40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  <a:cs typeface="Pretendard Black" panose="02000A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427110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B27AB28-CF14-FC1A-550C-6B1DB6E94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36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7CF361-BFAA-6ADE-ECFE-F99EAC228007}"/>
              </a:ext>
            </a:extLst>
          </p:cNvPr>
          <p:cNvSpPr txBox="1"/>
          <p:nvPr/>
        </p:nvSpPr>
        <p:spPr>
          <a:xfrm>
            <a:off x="2490011" y="1890117"/>
            <a:ext cx="7211977" cy="18466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40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Pretendard Black" panose="02000A03000000020004" pitchFamily="50" charset="-127"/>
              </a:rPr>
              <a:t>git branch</a:t>
            </a:r>
          </a:p>
          <a:p>
            <a:pPr algn="ctr"/>
            <a:r>
              <a:rPr lang="en-US" altLang="ko-KR" sz="40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Pretendard Black" panose="02000A03000000020004" pitchFamily="50" charset="-127"/>
              </a:rPr>
              <a:t>git checkout</a:t>
            </a:r>
          </a:p>
          <a:p>
            <a:pPr algn="ctr"/>
            <a:r>
              <a:rPr lang="en-US" altLang="ko-KR" sz="40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Pretendard Black" panose="02000A03000000020004" pitchFamily="50" charset="-127"/>
              </a:rPr>
              <a:t>git stash  </a:t>
            </a:r>
          </a:p>
        </p:txBody>
      </p:sp>
    </p:spTree>
    <p:extLst>
      <p:ext uri="{BB962C8B-B14F-4D97-AF65-F5344CB8AC3E}">
        <p14:creationId xmlns:p14="http://schemas.microsoft.com/office/powerpoint/2010/main" val="9873107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B27AB28-CF14-FC1A-550C-6B1DB6E94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37</a:t>
            </a:fld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7CF361-BFAA-6ADE-ECFE-F99EAC228007}"/>
              </a:ext>
            </a:extLst>
          </p:cNvPr>
          <p:cNvSpPr txBox="1"/>
          <p:nvPr/>
        </p:nvSpPr>
        <p:spPr>
          <a:xfrm>
            <a:off x="0" y="784340"/>
            <a:ext cx="12192000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40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Pretendard Black" panose="02000A03000000020004" pitchFamily="50" charset="-127"/>
              </a:rPr>
              <a:t>git branch =</a:t>
            </a:r>
            <a:r>
              <a:rPr lang="ko-KR" altLang="en-US" sz="40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Pretendard Black" panose="02000A03000000020004" pitchFamily="50" charset="-127"/>
              </a:rPr>
              <a:t> 협업 시</a:t>
            </a:r>
            <a:r>
              <a:rPr lang="en-US" altLang="ko-KR" sz="40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Pretendard Black" panose="02000A03000000020004" pitchFamily="50" charset="-127"/>
              </a:rPr>
              <a:t>,</a:t>
            </a:r>
            <a:r>
              <a:rPr lang="ko-KR" altLang="en-US" sz="40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Pretendard Black" panose="02000A03000000020004" pitchFamily="50" charset="-127"/>
              </a:rPr>
              <a:t> </a:t>
            </a:r>
            <a:r>
              <a:rPr lang="ko-KR" altLang="en-US" sz="40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FFC000"/>
                </a:solidFill>
                <a:latin typeface="+mj-ea"/>
                <a:ea typeface="+mj-ea"/>
                <a:cs typeface="Pretendard Black" panose="02000A03000000020004" pitchFamily="50" charset="-127"/>
              </a:rPr>
              <a:t>충돌 </a:t>
            </a:r>
            <a:r>
              <a:rPr lang="ko-KR" altLang="en-US" sz="40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Pretendard Black" panose="02000A03000000020004" pitchFamily="50" charset="-127"/>
              </a:rPr>
              <a:t>방지를 위해 </a:t>
            </a:r>
            <a:r>
              <a:rPr lang="ko-KR" altLang="en-US" sz="40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FFC000"/>
                </a:solidFill>
                <a:latin typeface="+mj-ea"/>
                <a:ea typeface="+mj-ea"/>
                <a:cs typeface="Pretendard Black" panose="02000A03000000020004" pitchFamily="50" charset="-127"/>
              </a:rPr>
              <a:t>가지를 나눈다</a:t>
            </a:r>
            <a:endParaRPr lang="en-US" altLang="ko-KR" sz="40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  <a:cs typeface="Pretendard Black" panose="02000A03000000020004" pitchFamily="50" charset="-127"/>
            </a:endParaRPr>
          </a:p>
        </p:txBody>
      </p:sp>
      <p:pic>
        <p:nvPicPr>
          <p:cNvPr id="47106" name="Picture 2" descr="How to: Use branches in Git (Part V) – howto8165">
            <a:extLst>
              <a:ext uri="{FF2B5EF4-FFF2-40B4-BE49-F238E27FC236}">
                <a16:creationId xmlns:a16="http://schemas.microsoft.com/office/drawing/2014/main" id="{8451F730-C622-78DD-4581-0F263ADDD7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82260" y="2140925"/>
            <a:ext cx="2553679" cy="3474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108" name="Picture 4">
            <a:extLst>
              <a:ext uri="{FF2B5EF4-FFF2-40B4-BE49-F238E27FC236}">
                <a16:creationId xmlns:a16="http://schemas.microsoft.com/office/drawing/2014/main" id="{245F48BE-4A3B-3C2D-4B66-E08433E216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63833" y="2140925"/>
            <a:ext cx="6584460" cy="3373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048342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B27AB28-CF14-FC1A-550C-6B1DB6E94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38</a:t>
            </a:fld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7CF361-BFAA-6ADE-ECFE-F99EAC228007}"/>
              </a:ext>
            </a:extLst>
          </p:cNvPr>
          <p:cNvSpPr txBox="1"/>
          <p:nvPr/>
        </p:nvSpPr>
        <p:spPr>
          <a:xfrm>
            <a:off x="0" y="784340"/>
            <a:ext cx="12192000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40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Pretendard Black" panose="02000A03000000020004" pitchFamily="50" charset="-127"/>
              </a:rPr>
              <a:t>git branch =</a:t>
            </a:r>
            <a:r>
              <a:rPr lang="ko-KR" altLang="en-US" sz="40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Pretendard Black" panose="02000A03000000020004" pitchFamily="50" charset="-127"/>
              </a:rPr>
              <a:t> 협업 시</a:t>
            </a:r>
            <a:r>
              <a:rPr lang="en-US" altLang="ko-KR" sz="40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Pretendard Black" panose="02000A03000000020004" pitchFamily="50" charset="-127"/>
              </a:rPr>
              <a:t>,</a:t>
            </a:r>
            <a:r>
              <a:rPr lang="ko-KR" altLang="en-US" sz="40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Pretendard Black" panose="02000A03000000020004" pitchFamily="50" charset="-127"/>
              </a:rPr>
              <a:t> 충돌 방지를 위해 가지를 나눈다</a:t>
            </a:r>
            <a:endParaRPr lang="en-US" altLang="ko-KR" sz="40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  <a:cs typeface="Pretendard Black" panose="02000A0300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82E65E-8CEB-53D8-C98F-4C6F578783FD}"/>
              </a:ext>
            </a:extLst>
          </p:cNvPr>
          <p:cNvSpPr txBox="1"/>
          <p:nvPr/>
        </p:nvSpPr>
        <p:spPr>
          <a:xfrm>
            <a:off x="2055443" y="1982961"/>
            <a:ext cx="10923957" cy="17235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" altLang="ko-KR" sz="2800" dirty="0">
                <a:solidFill>
                  <a:srgbClr val="FFC000"/>
                </a:solidFill>
                <a:latin typeface="+mj-ea"/>
                <a:ea typeface="+mj-ea"/>
              </a:rPr>
              <a:t>$ git branch </a:t>
            </a:r>
            <a:r>
              <a:rPr lang="en" altLang="ko-KR" sz="2800" dirty="0">
                <a:solidFill>
                  <a:schemeClr val="bg1"/>
                </a:solidFill>
                <a:latin typeface="+mj-ea"/>
                <a:ea typeface="+mj-ea"/>
              </a:rPr>
              <a:t>// </a:t>
            </a:r>
            <a:r>
              <a:rPr lang="ko-KR" altLang="en-US" sz="2800" dirty="0">
                <a:solidFill>
                  <a:schemeClr val="bg1"/>
                </a:solidFill>
                <a:latin typeface="+mj-ea"/>
                <a:ea typeface="+mj-ea"/>
              </a:rPr>
              <a:t>현재 존재하는 </a:t>
            </a:r>
            <a:r>
              <a:rPr lang="en" altLang="ko-KR" sz="2800" dirty="0">
                <a:solidFill>
                  <a:schemeClr val="bg1"/>
                </a:solidFill>
                <a:latin typeface="+mj-ea"/>
                <a:ea typeface="+mj-ea"/>
              </a:rPr>
              <a:t>branch</a:t>
            </a:r>
            <a:r>
              <a:rPr lang="ko-KR" altLang="en-US" sz="2800" dirty="0">
                <a:solidFill>
                  <a:schemeClr val="bg1"/>
                </a:solidFill>
                <a:latin typeface="+mj-ea"/>
                <a:ea typeface="+mj-ea"/>
              </a:rPr>
              <a:t>들의 리스트들을 확인 </a:t>
            </a:r>
            <a:endParaRPr lang="en-US" altLang="ko-KR" sz="2800" dirty="0">
              <a:solidFill>
                <a:schemeClr val="bg1"/>
              </a:solidFill>
              <a:latin typeface="+mj-ea"/>
              <a:ea typeface="+mj-ea"/>
            </a:endParaRPr>
          </a:p>
          <a:p>
            <a:r>
              <a:rPr lang="en-US" altLang="ko-KR" sz="2800" dirty="0">
                <a:solidFill>
                  <a:srgbClr val="FFC000"/>
                </a:solidFill>
                <a:latin typeface="+mj-ea"/>
                <a:ea typeface="+mj-ea"/>
              </a:rPr>
              <a:t>$ </a:t>
            </a:r>
            <a:r>
              <a:rPr lang="en" altLang="ko-KR" sz="2800" dirty="0">
                <a:solidFill>
                  <a:srgbClr val="FFC000"/>
                </a:solidFill>
                <a:latin typeface="+mj-ea"/>
                <a:ea typeface="+mj-ea"/>
              </a:rPr>
              <a:t>git branch [branch name]</a:t>
            </a:r>
            <a:r>
              <a:rPr lang="en" altLang="ko-KR" sz="2800" dirty="0">
                <a:solidFill>
                  <a:schemeClr val="bg1"/>
                </a:solidFill>
                <a:latin typeface="+mj-ea"/>
                <a:ea typeface="+mj-ea"/>
              </a:rPr>
              <a:t> // </a:t>
            </a:r>
            <a:r>
              <a:rPr lang="ko-KR" altLang="en-US" sz="2800" dirty="0">
                <a:solidFill>
                  <a:schemeClr val="bg1"/>
                </a:solidFill>
                <a:latin typeface="+mj-ea"/>
                <a:ea typeface="+mj-ea"/>
              </a:rPr>
              <a:t>새로운 </a:t>
            </a:r>
            <a:r>
              <a:rPr lang="en" altLang="ko-KR" sz="2800" dirty="0">
                <a:solidFill>
                  <a:schemeClr val="bg1"/>
                </a:solidFill>
                <a:latin typeface="+mj-ea"/>
                <a:ea typeface="+mj-ea"/>
              </a:rPr>
              <a:t>branch</a:t>
            </a:r>
            <a:r>
              <a:rPr lang="ko-KR" altLang="en-US" sz="2800" dirty="0" err="1">
                <a:solidFill>
                  <a:schemeClr val="bg1"/>
                </a:solidFill>
                <a:latin typeface="+mj-ea"/>
                <a:ea typeface="+mj-ea"/>
              </a:rPr>
              <a:t>를</a:t>
            </a:r>
            <a:r>
              <a:rPr lang="ko-KR" altLang="en-US" sz="2800" dirty="0">
                <a:solidFill>
                  <a:schemeClr val="bg1"/>
                </a:solidFill>
                <a:latin typeface="+mj-ea"/>
                <a:ea typeface="+mj-ea"/>
              </a:rPr>
              <a:t> 생성 </a:t>
            </a:r>
            <a:endParaRPr lang="en-US" altLang="ko-KR" sz="2800" dirty="0">
              <a:solidFill>
                <a:schemeClr val="bg1"/>
              </a:solidFill>
              <a:latin typeface="+mj-ea"/>
              <a:ea typeface="+mj-ea"/>
            </a:endParaRPr>
          </a:p>
          <a:p>
            <a:r>
              <a:rPr lang="en-US" altLang="ko-KR" sz="2800" dirty="0">
                <a:solidFill>
                  <a:srgbClr val="FFC000"/>
                </a:solidFill>
                <a:latin typeface="+mj-ea"/>
                <a:ea typeface="+mj-ea"/>
              </a:rPr>
              <a:t>$ </a:t>
            </a:r>
            <a:r>
              <a:rPr lang="en" altLang="ko-KR" sz="2800" dirty="0">
                <a:solidFill>
                  <a:srgbClr val="FFC000"/>
                </a:solidFill>
                <a:latin typeface="+mj-ea"/>
                <a:ea typeface="+mj-ea"/>
              </a:rPr>
              <a:t>git checkout [branch name] </a:t>
            </a:r>
            <a:r>
              <a:rPr lang="en" altLang="ko-KR" sz="2800" dirty="0">
                <a:solidFill>
                  <a:schemeClr val="bg1"/>
                </a:solidFill>
                <a:latin typeface="+mj-ea"/>
                <a:ea typeface="+mj-ea"/>
              </a:rPr>
              <a:t>// </a:t>
            </a:r>
            <a:r>
              <a:rPr lang="ko-KR" altLang="en-US" sz="2800" dirty="0">
                <a:solidFill>
                  <a:schemeClr val="bg1"/>
                </a:solidFill>
                <a:latin typeface="+mj-ea"/>
                <a:ea typeface="+mj-ea"/>
              </a:rPr>
              <a:t>다른 </a:t>
            </a:r>
            <a:r>
              <a:rPr lang="en" altLang="ko-KR" sz="2800" dirty="0">
                <a:solidFill>
                  <a:schemeClr val="bg1"/>
                </a:solidFill>
                <a:latin typeface="+mj-ea"/>
                <a:ea typeface="+mj-ea"/>
              </a:rPr>
              <a:t>branch</a:t>
            </a:r>
            <a:r>
              <a:rPr lang="ko-KR" altLang="en-US" sz="2800" dirty="0">
                <a:solidFill>
                  <a:schemeClr val="bg1"/>
                </a:solidFill>
                <a:latin typeface="+mj-ea"/>
                <a:ea typeface="+mj-ea"/>
              </a:rPr>
              <a:t>로 이동 </a:t>
            </a:r>
            <a:endParaRPr lang="en-US" altLang="ko-KR" sz="2800" dirty="0">
              <a:solidFill>
                <a:schemeClr val="bg1"/>
              </a:solidFill>
              <a:latin typeface="+mj-ea"/>
              <a:ea typeface="+mj-ea"/>
            </a:endParaRPr>
          </a:p>
          <a:p>
            <a:r>
              <a:rPr lang="en-US" altLang="ko-KR" sz="2800" dirty="0">
                <a:solidFill>
                  <a:srgbClr val="FFC000"/>
                </a:solidFill>
                <a:latin typeface="+mj-ea"/>
                <a:ea typeface="+mj-ea"/>
              </a:rPr>
              <a:t>$ </a:t>
            </a:r>
            <a:r>
              <a:rPr lang="en" altLang="ko-KR" sz="2800" dirty="0">
                <a:solidFill>
                  <a:srgbClr val="FFC000"/>
                </a:solidFill>
                <a:latin typeface="+mj-ea"/>
                <a:ea typeface="+mj-ea"/>
              </a:rPr>
              <a:t>git branch -D [branch name] </a:t>
            </a:r>
            <a:r>
              <a:rPr lang="en" altLang="ko-KR" sz="2800" dirty="0">
                <a:solidFill>
                  <a:schemeClr val="bg1"/>
                </a:solidFill>
                <a:latin typeface="+mj-ea"/>
                <a:ea typeface="+mj-ea"/>
              </a:rPr>
              <a:t>// branch</a:t>
            </a:r>
            <a:r>
              <a:rPr lang="ko-KR" altLang="en-US" sz="2800" dirty="0" err="1">
                <a:solidFill>
                  <a:schemeClr val="bg1"/>
                </a:solidFill>
                <a:latin typeface="+mj-ea"/>
                <a:ea typeface="+mj-ea"/>
              </a:rPr>
              <a:t>를</a:t>
            </a:r>
            <a:r>
              <a:rPr lang="ko-KR" altLang="en-US" sz="2800" dirty="0">
                <a:solidFill>
                  <a:schemeClr val="bg1"/>
                </a:solidFill>
                <a:latin typeface="+mj-ea"/>
                <a:ea typeface="+mj-ea"/>
              </a:rPr>
              <a:t> 삭제</a:t>
            </a:r>
            <a:endParaRPr lang="en-US" altLang="ko-KR" sz="28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  <a:cs typeface="Pretendard Black" panose="02000A0300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CB34200-F383-A8BE-0117-4A6A9EFBB0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18000" y="3939564"/>
            <a:ext cx="3771900" cy="2183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06742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B27AB28-CF14-FC1A-550C-6B1DB6E94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39</a:t>
            </a:fld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7CF361-BFAA-6ADE-ECFE-F99EAC228007}"/>
              </a:ext>
            </a:extLst>
          </p:cNvPr>
          <p:cNvSpPr txBox="1"/>
          <p:nvPr/>
        </p:nvSpPr>
        <p:spPr>
          <a:xfrm>
            <a:off x="0" y="784340"/>
            <a:ext cx="12192000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40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Pretendard Black" panose="02000A03000000020004" pitchFamily="50" charset="-127"/>
              </a:rPr>
              <a:t>git stash =</a:t>
            </a:r>
            <a:r>
              <a:rPr lang="ko-KR" altLang="en-US" sz="40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Pretendard Black" panose="02000A03000000020004" pitchFamily="50" charset="-127"/>
              </a:rPr>
              <a:t> 임시 저장</a:t>
            </a:r>
            <a:endParaRPr lang="en-US" altLang="ko-KR" sz="40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  <a:cs typeface="Pretendard Black" panose="02000A03000000020004" pitchFamily="50" charset="-127"/>
            </a:endParaRPr>
          </a:p>
        </p:txBody>
      </p:sp>
      <p:pic>
        <p:nvPicPr>
          <p:cNvPr id="49156" name="Picture 4" descr="git stash push -m &quot;Low hanging fruit&quot; : r/ProgrammerHumor">
            <a:extLst>
              <a:ext uri="{FF2B5EF4-FFF2-40B4-BE49-F238E27FC236}">
                <a16:creationId xmlns:a16="http://schemas.microsoft.com/office/drawing/2014/main" id="{FA5895C8-D54F-1763-1781-A8D65A771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68601" y="1651426"/>
            <a:ext cx="6261100" cy="3512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08FA9D2-73FD-46A0-EC36-A9B45F3BFD56}"/>
              </a:ext>
            </a:extLst>
          </p:cNvPr>
          <p:cNvSpPr txBox="1"/>
          <p:nvPr/>
        </p:nvSpPr>
        <p:spPr>
          <a:xfrm>
            <a:off x="634021" y="5415045"/>
            <a:ext cx="10923957" cy="861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28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Pretendard Black" panose="02000A03000000020004" pitchFamily="50" charset="-127"/>
              </a:rPr>
              <a:t>다른 </a:t>
            </a:r>
            <a:r>
              <a:rPr lang="ko-KR" altLang="en-US" sz="2800" spc="-3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Pretendard Black" panose="02000A03000000020004" pitchFamily="50" charset="-127"/>
              </a:rPr>
              <a:t>브랜치로</a:t>
            </a:r>
            <a:r>
              <a:rPr lang="ko-KR" altLang="en-US" sz="28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Pretendard Black" panose="02000A03000000020004" pitchFamily="50" charset="-127"/>
              </a:rPr>
              <a:t> 이동하기 위해서는 반드시 </a:t>
            </a:r>
            <a:r>
              <a:rPr lang="en-US" altLang="ko-KR" sz="28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Pretendard Black" panose="02000A03000000020004" pitchFamily="50" charset="-127"/>
              </a:rPr>
              <a:t>commit</a:t>
            </a:r>
            <a:r>
              <a:rPr lang="ko-KR" altLang="en-US" sz="28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Pretendard Black" panose="02000A03000000020004" pitchFamily="50" charset="-127"/>
              </a:rPr>
              <a:t>이 필요</a:t>
            </a:r>
            <a:endParaRPr lang="en-US" altLang="ko-KR" sz="28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  <a:cs typeface="Pretendard Black" panose="02000A03000000020004" pitchFamily="50" charset="-127"/>
            </a:endParaRPr>
          </a:p>
          <a:p>
            <a:pPr algn="ctr"/>
            <a:r>
              <a:rPr lang="en-US" altLang="ko-KR" sz="28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FFC000"/>
                </a:solidFill>
                <a:latin typeface="+mj-ea"/>
                <a:ea typeface="+mj-ea"/>
                <a:cs typeface="Pretendard Black" panose="02000A03000000020004" pitchFamily="50" charset="-127"/>
              </a:rPr>
              <a:t>commit</a:t>
            </a:r>
            <a:r>
              <a:rPr lang="ko-KR" altLang="en-US" sz="28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FFC000"/>
                </a:solidFill>
                <a:latin typeface="+mj-ea"/>
                <a:ea typeface="+mj-ea"/>
                <a:cs typeface="Pretendard Black" panose="02000A03000000020004" pitchFamily="50" charset="-127"/>
              </a:rPr>
              <a:t> 할 완성도가 아니지만</a:t>
            </a:r>
            <a:r>
              <a:rPr lang="en-US" altLang="ko-KR" sz="28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FFC000"/>
                </a:solidFill>
                <a:latin typeface="+mj-ea"/>
                <a:ea typeface="+mj-ea"/>
                <a:cs typeface="Pretendard Black" panose="02000A03000000020004" pitchFamily="50" charset="-127"/>
              </a:rPr>
              <a:t>,</a:t>
            </a:r>
            <a:r>
              <a:rPr lang="ko-KR" altLang="en-US" sz="28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FFC000"/>
                </a:solidFill>
                <a:latin typeface="+mj-ea"/>
                <a:ea typeface="+mj-ea"/>
                <a:cs typeface="Pretendard Black" panose="02000A03000000020004" pitchFamily="50" charset="-127"/>
              </a:rPr>
              <a:t> 다른 </a:t>
            </a:r>
            <a:r>
              <a:rPr lang="ko-KR" altLang="en-US" sz="2800" spc="-3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FFC000"/>
                </a:solidFill>
                <a:latin typeface="+mj-ea"/>
                <a:ea typeface="+mj-ea"/>
                <a:cs typeface="Pretendard Black" panose="02000A03000000020004" pitchFamily="50" charset="-127"/>
              </a:rPr>
              <a:t>브랜치로</a:t>
            </a:r>
            <a:r>
              <a:rPr lang="ko-KR" altLang="en-US" sz="28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FFC000"/>
                </a:solidFill>
                <a:latin typeface="+mj-ea"/>
                <a:ea typeface="+mj-ea"/>
                <a:cs typeface="Pretendard Black" panose="02000A03000000020004" pitchFamily="50" charset="-127"/>
              </a:rPr>
              <a:t> 이동해야 할 때</a:t>
            </a:r>
            <a:endParaRPr lang="en-US" altLang="ko-KR" sz="28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FFC000"/>
              </a:solidFill>
              <a:latin typeface="+mj-ea"/>
              <a:ea typeface="+mj-ea"/>
              <a:cs typeface="Pretendard Black" panose="02000A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898442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B27AB28-CF14-FC1A-550C-6B1DB6E94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7CF361-BFAA-6ADE-ECFE-F99EAC228007}"/>
              </a:ext>
            </a:extLst>
          </p:cNvPr>
          <p:cNvSpPr txBox="1"/>
          <p:nvPr/>
        </p:nvSpPr>
        <p:spPr>
          <a:xfrm>
            <a:off x="1485142" y="2934494"/>
            <a:ext cx="6057106" cy="123110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40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Pretendard Black" panose="02000A03000000020004" pitchFamily="50" charset="-127"/>
              </a:rPr>
              <a:t>효과적인 프로젝트 협업을 위한</a:t>
            </a:r>
            <a:endParaRPr lang="en-US" altLang="ko-KR" sz="40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  <a:cs typeface="Pretendard Black" panose="02000A03000000020004" pitchFamily="50" charset="-127"/>
            </a:endParaRPr>
          </a:p>
          <a:p>
            <a:pPr algn="ctr"/>
            <a:r>
              <a:rPr lang="ko-KR" altLang="en-US" sz="40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Pretendard Black" panose="02000A03000000020004" pitchFamily="50" charset="-127"/>
              </a:rPr>
              <a:t>깃 </a:t>
            </a:r>
            <a:r>
              <a:rPr lang="en-US" altLang="ko-KR" sz="40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Pretendard Black" panose="02000A03000000020004" pitchFamily="50" charset="-127"/>
              </a:rPr>
              <a:t>&amp;</a:t>
            </a:r>
            <a:r>
              <a:rPr lang="ko-KR" altLang="en-US" sz="40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Pretendard Black" panose="02000A03000000020004" pitchFamily="50" charset="-127"/>
              </a:rPr>
              <a:t> </a:t>
            </a:r>
            <a:r>
              <a:rPr lang="ko-KR" altLang="en-US" sz="4000" spc="-3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Pretendard Black" panose="02000A03000000020004" pitchFamily="50" charset="-127"/>
              </a:rPr>
              <a:t>깃허브</a:t>
            </a:r>
            <a:endParaRPr lang="en-US" altLang="ko-KR" sz="40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  <a:cs typeface="Pretendard Black" panose="02000A0300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DEA47E-2C32-BD81-CA18-2A0E7D67EFF9}"/>
              </a:ext>
            </a:extLst>
          </p:cNvPr>
          <p:cNvSpPr txBox="1"/>
          <p:nvPr/>
        </p:nvSpPr>
        <p:spPr>
          <a:xfrm>
            <a:off x="1365647" y="2275883"/>
            <a:ext cx="6296096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32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FFC000"/>
                </a:solidFill>
                <a:latin typeface="+mj-ea"/>
                <a:ea typeface="+mj-ea"/>
                <a:cs typeface="Pretendard Black" panose="02000A03000000020004" pitchFamily="50" charset="-127"/>
              </a:rPr>
              <a:t>개발자 유머</a:t>
            </a:r>
            <a:r>
              <a:rPr lang="ko-KR" altLang="en-US" sz="32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Pretendard Black" panose="02000A03000000020004" pitchFamily="50" charset="-127"/>
              </a:rPr>
              <a:t>로 배우는</a:t>
            </a:r>
            <a:endParaRPr lang="en-US" altLang="ko-KR" sz="32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  <a:cs typeface="Pretendard Black" panose="02000A03000000020004" pitchFamily="50" charset="-127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729A569-5DA4-29A8-4DD8-FB2F59FB92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16752" y="1407600"/>
            <a:ext cx="3237048" cy="404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1AAF690-F9A4-1E61-9415-E3FFCC057BAE}"/>
              </a:ext>
            </a:extLst>
          </p:cNvPr>
          <p:cNvSpPr txBox="1"/>
          <p:nvPr/>
        </p:nvSpPr>
        <p:spPr>
          <a:xfrm>
            <a:off x="8851900" y="1471100"/>
            <a:ext cx="1651000" cy="369332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ECECEC"/>
                </a:solidFill>
                <a:latin typeface="+mj-ea"/>
                <a:ea typeface="+mj-ea"/>
              </a:rPr>
              <a:t>g</a:t>
            </a:r>
            <a:r>
              <a:rPr lang="en-US" altLang="ko-KR" sz="2400" b="0" i="0" dirty="0">
                <a:solidFill>
                  <a:srgbClr val="ECECEC"/>
                </a:solidFill>
                <a:effectLst/>
                <a:latin typeface="+mj-ea"/>
                <a:ea typeface="+mj-ea"/>
              </a:rPr>
              <a:t>it commit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883781-CEEC-291C-2301-50E7F4B9762C}"/>
              </a:ext>
            </a:extLst>
          </p:cNvPr>
          <p:cNvSpPr txBox="1"/>
          <p:nvPr/>
        </p:nvSpPr>
        <p:spPr>
          <a:xfrm>
            <a:off x="9093958" y="2583660"/>
            <a:ext cx="1651000" cy="369332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ECECEC"/>
                </a:solidFill>
                <a:latin typeface="+mj-ea"/>
                <a:ea typeface="+mj-ea"/>
              </a:rPr>
              <a:t>g</a:t>
            </a:r>
            <a:r>
              <a:rPr lang="en-US" altLang="ko-KR" sz="2400" b="0" i="0" dirty="0">
                <a:solidFill>
                  <a:srgbClr val="ECECEC"/>
                </a:solidFill>
                <a:effectLst/>
                <a:latin typeface="+mj-ea"/>
                <a:ea typeface="+mj-ea"/>
              </a:rPr>
              <a:t>it push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016104-C88A-FD11-9416-C55B155BA9D1}"/>
              </a:ext>
            </a:extLst>
          </p:cNvPr>
          <p:cNvSpPr txBox="1"/>
          <p:nvPr/>
        </p:nvSpPr>
        <p:spPr>
          <a:xfrm>
            <a:off x="8909776" y="4129052"/>
            <a:ext cx="1651000" cy="369332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ECECEC"/>
                </a:solidFill>
                <a:latin typeface="+mj-ea"/>
                <a:ea typeface="+mj-ea"/>
              </a:rPr>
              <a:t>g</a:t>
            </a:r>
            <a:r>
              <a:rPr lang="en-US" altLang="ko-KR" sz="2400" b="0" i="0" dirty="0">
                <a:solidFill>
                  <a:srgbClr val="ECECEC"/>
                </a:solidFill>
                <a:effectLst/>
                <a:latin typeface="+mj-ea"/>
                <a:ea typeface="+mj-ea"/>
              </a:rPr>
              <a:t>it add .</a:t>
            </a:r>
          </a:p>
        </p:txBody>
      </p:sp>
    </p:spTree>
    <p:extLst>
      <p:ext uri="{BB962C8B-B14F-4D97-AF65-F5344CB8AC3E}">
        <p14:creationId xmlns:p14="http://schemas.microsoft.com/office/powerpoint/2010/main" val="356484982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B27AB28-CF14-FC1A-550C-6B1DB6E94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40</a:t>
            </a:fld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7CF361-BFAA-6ADE-ECFE-F99EAC228007}"/>
              </a:ext>
            </a:extLst>
          </p:cNvPr>
          <p:cNvSpPr txBox="1"/>
          <p:nvPr/>
        </p:nvSpPr>
        <p:spPr>
          <a:xfrm>
            <a:off x="0" y="784340"/>
            <a:ext cx="12192000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40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Pretendard Black" panose="02000A03000000020004" pitchFamily="50" charset="-127"/>
              </a:rPr>
              <a:t>git stash =</a:t>
            </a:r>
            <a:r>
              <a:rPr lang="ko-KR" altLang="en-US" sz="40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Pretendard Black" panose="02000A03000000020004" pitchFamily="50" charset="-127"/>
              </a:rPr>
              <a:t> 임시 저장</a:t>
            </a:r>
            <a:endParaRPr lang="en-US" altLang="ko-KR" sz="40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  <a:cs typeface="Pretendard Black" panose="02000A0300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823035-6403-BD68-379B-6725E8E5456A}"/>
              </a:ext>
            </a:extLst>
          </p:cNvPr>
          <p:cNvSpPr txBox="1"/>
          <p:nvPr/>
        </p:nvSpPr>
        <p:spPr>
          <a:xfrm>
            <a:off x="748321" y="1740652"/>
            <a:ext cx="10923957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" altLang="ko-KR" sz="2400" dirty="0">
                <a:solidFill>
                  <a:srgbClr val="FFC000"/>
                </a:solidFill>
                <a:latin typeface="+mj-ea"/>
                <a:ea typeface="+mj-ea"/>
              </a:rPr>
              <a:t>$ git stash</a:t>
            </a:r>
            <a:r>
              <a:rPr lang="en" altLang="ko-KR" sz="2400" dirty="0">
                <a:solidFill>
                  <a:schemeClr val="bg1"/>
                </a:solidFill>
                <a:latin typeface="+mj-ea"/>
                <a:ea typeface="+mj-ea"/>
              </a:rPr>
              <a:t> // </a:t>
            </a:r>
            <a:r>
              <a:rPr lang="ko-KR" altLang="en-US" sz="2400" dirty="0">
                <a:solidFill>
                  <a:schemeClr val="bg1"/>
                </a:solidFill>
                <a:latin typeface="+mj-ea"/>
                <a:ea typeface="+mj-ea"/>
              </a:rPr>
              <a:t>변경 내용을 임시 저장</a:t>
            </a:r>
            <a:endParaRPr lang="en-US" altLang="ko-KR" sz="2400" dirty="0">
              <a:solidFill>
                <a:schemeClr val="bg1"/>
              </a:solidFill>
              <a:latin typeface="+mj-ea"/>
              <a:ea typeface="+mj-ea"/>
            </a:endParaRPr>
          </a:p>
          <a:p>
            <a:r>
              <a:rPr lang="en-US" altLang="ko-KR" sz="2400" dirty="0">
                <a:solidFill>
                  <a:srgbClr val="FFC000"/>
                </a:solidFill>
                <a:latin typeface="+mj-ea"/>
                <a:ea typeface="+mj-ea"/>
              </a:rPr>
              <a:t>$ </a:t>
            </a:r>
            <a:r>
              <a:rPr lang="en" altLang="ko-KR" sz="2400" dirty="0">
                <a:solidFill>
                  <a:srgbClr val="FFC000"/>
                </a:solidFill>
                <a:latin typeface="+mj-ea"/>
                <a:ea typeface="+mj-ea"/>
              </a:rPr>
              <a:t>git stash list </a:t>
            </a:r>
            <a:r>
              <a:rPr lang="en" altLang="ko-KR" sz="2400" dirty="0">
                <a:solidFill>
                  <a:schemeClr val="bg1"/>
                </a:solidFill>
                <a:latin typeface="+mj-ea"/>
                <a:ea typeface="+mj-ea"/>
              </a:rPr>
              <a:t>// stash </a:t>
            </a:r>
            <a:r>
              <a:rPr lang="ko-KR" altLang="en-US" sz="2400" dirty="0">
                <a:solidFill>
                  <a:schemeClr val="bg1"/>
                </a:solidFill>
                <a:latin typeface="+mj-ea"/>
                <a:ea typeface="+mj-ea"/>
              </a:rPr>
              <a:t>했던 내용 보기</a:t>
            </a:r>
            <a:endParaRPr lang="en-US" altLang="ko-KR" sz="24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  <a:cs typeface="Pretendard Black" panose="02000A0300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C48B70-8B2C-ADF6-7A5F-55D41B0D1656}"/>
              </a:ext>
            </a:extLst>
          </p:cNvPr>
          <p:cNvSpPr txBox="1"/>
          <p:nvPr/>
        </p:nvSpPr>
        <p:spPr>
          <a:xfrm>
            <a:off x="748321" y="2897343"/>
            <a:ext cx="6566879" cy="18466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" altLang="ko-KR" sz="2400" dirty="0">
                <a:solidFill>
                  <a:srgbClr val="FFC000"/>
                </a:solidFill>
                <a:latin typeface="+mj-ea"/>
                <a:ea typeface="+mj-ea"/>
              </a:rPr>
              <a:t>$ git stash apply</a:t>
            </a:r>
            <a:r>
              <a:rPr lang="en" altLang="ko-KR" sz="2400" dirty="0">
                <a:solidFill>
                  <a:schemeClr val="bg1"/>
                </a:solidFill>
                <a:latin typeface="+mj-ea"/>
                <a:ea typeface="+mj-ea"/>
              </a:rPr>
              <a:t> // </a:t>
            </a:r>
            <a:r>
              <a:rPr lang="ko-KR" altLang="en-US" sz="2400" dirty="0">
                <a:solidFill>
                  <a:schemeClr val="bg1"/>
                </a:solidFill>
                <a:latin typeface="+mj-ea"/>
                <a:ea typeface="+mj-ea"/>
              </a:rPr>
              <a:t>가장 최근 </a:t>
            </a:r>
            <a:r>
              <a:rPr lang="en" altLang="ko-KR" sz="2400" dirty="0">
                <a:solidFill>
                  <a:schemeClr val="bg1"/>
                </a:solidFill>
                <a:latin typeface="+mj-ea"/>
                <a:ea typeface="+mj-ea"/>
              </a:rPr>
              <a:t>stash </a:t>
            </a:r>
            <a:r>
              <a:rPr lang="ko-KR" altLang="en-US" sz="2400" dirty="0">
                <a:solidFill>
                  <a:schemeClr val="bg1"/>
                </a:solidFill>
                <a:latin typeface="+mj-ea"/>
                <a:ea typeface="+mj-ea"/>
              </a:rPr>
              <a:t>가져오기 </a:t>
            </a:r>
            <a:endParaRPr lang="en-US" altLang="ko-KR" sz="2400" dirty="0">
              <a:solidFill>
                <a:schemeClr val="bg1"/>
              </a:solidFill>
              <a:latin typeface="+mj-ea"/>
              <a:ea typeface="+mj-ea"/>
            </a:endParaRPr>
          </a:p>
          <a:p>
            <a:r>
              <a:rPr lang="en-US" altLang="ko-KR" sz="2400" dirty="0">
                <a:solidFill>
                  <a:srgbClr val="FFC000"/>
                </a:solidFill>
                <a:latin typeface="+mj-ea"/>
                <a:ea typeface="+mj-ea"/>
              </a:rPr>
              <a:t>$ </a:t>
            </a:r>
            <a:r>
              <a:rPr lang="en" altLang="ko-KR" sz="2400" dirty="0">
                <a:solidFill>
                  <a:srgbClr val="FFC000"/>
                </a:solidFill>
                <a:latin typeface="+mj-ea"/>
                <a:ea typeface="+mj-ea"/>
              </a:rPr>
              <a:t>git stash apply [stash name] </a:t>
            </a:r>
            <a:r>
              <a:rPr lang="en" altLang="ko-KR" sz="2400" dirty="0">
                <a:solidFill>
                  <a:schemeClr val="bg1"/>
                </a:solidFill>
                <a:latin typeface="+mj-ea"/>
                <a:ea typeface="+mj-ea"/>
              </a:rPr>
              <a:t>// </a:t>
            </a:r>
            <a:r>
              <a:rPr lang="ko-KR" altLang="en-US" sz="2400" dirty="0">
                <a:solidFill>
                  <a:schemeClr val="bg1"/>
                </a:solidFill>
                <a:latin typeface="+mj-ea"/>
                <a:ea typeface="+mj-ea"/>
              </a:rPr>
              <a:t>특정 </a:t>
            </a:r>
            <a:r>
              <a:rPr lang="en" altLang="ko-KR" sz="2400" dirty="0">
                <a:solidFill>
                  <a:schemeClr val="bg1"/>
                </a:solidFill>
                <a:latin typeface="+mj-ea"/>
                <a:ea typeface="+mj-ea"/>
              </a:rPr>
              <a:t>stash </a:t>
            </a:r>
            <a:r>
              <a:rPr lang="ko-KR" altLang="en-US" sz="2400" dirty="0">
                <a:solidFill>
                  <a:schemeClr val="bg1"/>
                </a:solidFill>
                <a:latin typeface="+mj-ea"/>
                <a:ea typeface="+mj-ea"/>
              </a:rPr>
              <a:t>가져오기 </a:t>
            </a:r>
            <a:endParaRPr lang="en-US" altLang="ko-KR" sz="2400" dirty="0">
              <a:solidFill>
                <a:schemeClr val="bg1"/>
              </a:solidFill>
              <a:latin typeface="+mj-ea"/>
              <a:ea typeface="+mj-ea"/>
            </a:endParaRPr>
          </a:p>
          <a:p>
            <a:r>
              <a:rPr lang="en-US" altLang="ko-KR" sz="2400" dirty="0">
                <a:solidFill>
                  <a:srgbClr val="FFC000"/>
                </a:solidFill>
                <a:latin typeface="+mj-ea"/>
                <a:ea typeface="+mj-ea"/>
              </a:rPr>
              <a:t>$ </a:t>
            </a:r>
            <a:r>
              <a:rPr lang="en" altLang="ko-KR" sz="2400" dirty="0">
                <a:solidFill>
                  <a:srgbClr val="FFC000"/>
                </a:solidFill>
                <a:latin typeface="+mj-ea"/>
                <a:ea typeface="+mj-ea"/>
              </a:rPr>
              <a:t>git stash pop </a:t>
            </a:r>
            <a:r>
              <a:rPr lang="en" altLang="ko-KR" sz="2400" dirty="0">
                <a:solidFill>
                  <a:schemeClr val="bg1"/>
                </a:solidFill>
                <a:latin typeface="+mj-ea"/>
                <a:ea typeface="+mj-ea"/>
              </a:rPr>
              <a:t>// </a:t>
            </a:r>
            <a:r>
              <a:rPr lang="ko-KR" altLang="en-US" sz="2400" dirty="0">
                <a:solidFill>
                  <a:schemeClr val="bg1"/>
                </a:solidFill>
                <a:latin typeface="+mj-ea"/>
                <a:ea typeface="+mj-ea"/>
              </a:rPr>
              <a:t>임시 저장공간에 저장된 파일들을 현재 </a:t>
            </a:r>
            <a:r>
              <a:rPr lang="ko-KR" altLang="en-US" sz="2400" dirty="0" err="1">
                <a:solidFill>
                  <a:schemeClr val="bg1"/>
                </a:solidFill>
                <a:latin typeface="+mj-ea"/>
                <a:ea typeface="+mj-ea"/>
              </a:rPr>
              <a:t>브랜치에</a:t>
            </a:r>
            <a:r>
              <a:rPr lang="ko-KR" altLang="en-US" sz="2400" dirty="0">
                <a:solidFill>
                  <a:schemeClr val="bg1"/>
                </a:solidFill>
                <a:latin typeface="+mj-ea"/>
                <a:ea typeface="+mj-ea"/>
              </a:rPr>
              <a:t> 가져온다</a:t>
            </a:r>
            <a:r>
              <a:rPr lang="en-US" altLang="ko-KR" sz="2400" dirty="0">
                <a:solidFill>
                  <a:schemeClr val="bg1"/>
                </a:solidFill>
                <a:latin typeface="+mj-ea"/>
                <a:ea typeface="+mj-ea"/>
              </a:rPr>
              <a:t>. </a:t>
            </a:r>
            <a:endParaRPr lang="en-US" altLang="ko-KR" sz="24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  <a:cs typeface="Pretendard Black" panose="02000A0300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AFD3A8-DEC6-FD0D-1315-5E748A77D143}"/>
              </a:ext>
            </a:extLst>
          </p:cNvPr>
          <p:cNvSpPr txBox="1"/>
          <p:nvPr/>
        </p:nvSpPr>
        <p:spPr>
          <a:xfrm>
            <a:off x="748321" y="5179409"/>
            <a:ext cx="10923957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" altLang="ko-KR" sz="2400" dirty="0">
                <a:solidFill>
                  <a:srgbClr val="FFC000"/>
                </a:solidFill>
                <a:latin typeface="+mj-ea"/>
                <a:ea typeface="+mj-ea"/>
              </a:rPr>
              <a:t>$ git stash drop </a:t>
            </a:r>
            <a:r>
              <a:rPr lang="en" altLang="ko-KR" sz="2400" dirty="0">
                <a:solidFill>
                  <a:schemeClr val="bg1"/>
                </a:solidFill>
                <a:latin typeface="+mj-ea"/>
                <a:ea typeface="+mj-ea"/>
              </a:rPr>
              <a:t>// </a:t>
            </a:r>
            <a:r>
              <a:rPr lang="ko-KR" altLang="en-US" sz="2400" dirty="0">
                <a:solidFill>
                  <a:schemeClr val="bg1"/>
                </a:solidFill>
                <a:latin typeface="+mj-ea"/>
                <a:ea typeface="+mj-ea"/>
              </a:rPr>
              <a:t>가장 최근 </a:t>
            </a:r>
            <a:r>
              <a:rPr lang="en" altLang="ko-KR" sz="2400" dirty="0">
                <a:solidFill>
                  <a:schemeClr val="bg1"/>
                </a:solidFill>
                <a:latin typeface="+mj-ea"/>
                <a:ea typeface="+mj-ea"/>
              </a:rPr>
              <a:t>stash </a:t>
            </a:r>
            <a:r>
              <a:rPr lang="ko-KR" altLang="en-US" sz="2400" dirty="0">
                <a:solidFill>
                  <a:schemeClr val="bg1"/>
                </a:solidFill>
                <a:latin typeface="+mj-ea"/>
                <a:ea typeface="+mj-ea"/>
              </a:rPr>
              <a:t>지우기 </a:t>
            </a:r>
            <a:endParaRPr lang="en-US" altLang="ko-KR" sz="2400" dirty="0">
              <a:solidFill>
                <a:schemeClr val="bg1"/>
              </a:solidFill>
              <a:latin typeface="+mj-ea"/>
              <a:ea typeface="+mj-ea"/>
            </a:endParaRPr>
          </a:p>
          <a:p>
            <a:r>
              <a:rPr lang="en-US" altLang="ko-KR" sz="2400" dirty="0">
                <a:solidFill>
                  <a:srgbClr val="FFC000"/>
                </a:solidFill>
                <a:latin typeface="+mj-ea"/>
                <a:ea typeface="+mj-ea"/>
              </a:rPr>
              <a:t>$ </a:t>
            </a:r>
            <a:r>
              <a:rPr lang="en" altLang="ko-KR" sz="2400" dirty="0">
                <a:solidFill>
                  <a:srgbClr val="FFC000"/>
                </a:solidFill>
                <a:latin typeface="+mj-ea"/>
                <a:ea typeface="+mj-ea"/>
              </a:rPr>
              <a:t>git stash drop [stash name] </a:t>
            </a:r>
            <a:r>
              <a:rPr lang="en" altLang="ko-KR" sz="2400" dirty="0">
                <a:solidFill>
                  <a:schemeClr val="bg1"/>
                </a:solidFill>
                <a:latin typeface="+mj-ea"/>
                <a:ea typeface="+mj-ea"/>
              </a:rPr>
              <a:t>// </a:t>
            </a:r>
            <a:r>
              <a:rPr lang="ko-KR" altLang="en-US" sz="2400" dirty="0">
                <a:solidFill>
                  <a:schemeClr val="bg1"/>
                </a:solidFill>
                <a:latin typeface="+mj-ea"/>
                <a:ea typeface="+mj-ea"/>
              </a:rPr>
              <a:t>특정 </a:t>
            </a:r>
            <a:r>
              <a:rPr lang="en" altLang="ko-KR" sz="2400" dirty="0">
                <a:solidFill>
                  <a:schemeClr val="bg1"/>
                </a:solidFill>
                <a:latin typeface="+mj-ea"/>
                <a:ea typeface="+mj-ea"/>
              </a:rPr>
              <a:t>stash </a:t>
            </a:r>
            <a:r>
              <a:rPr lang="ko-KR" altLang="en-US" sz="2400" dirty="0">
                <a:solidFill>
                  <a:schemeClr val="bg1"/>
                </a:solidFill>
                <a:latin typeface="+mj-ea"/>
                <a:ea typeface="+mj-ea"/>
              </a:rPr>
              <a:t>지우기 </a:t>
            </a:r>
            <a:endParaRPr lang="en-US" altLang="ko-KR" sz="2400" dirty="0">
              <a:solidFill>
                <a:schemeClr val="bg1"/>
              </a:solidFill>
              <a:latin typeface="+mj-ea"/>
              <a:ea typeface="+mj-ea"/>
            </a:endParaRPr>
          </a:p>
          <a:p>
            <a:r>
              <a:rPr lang="en-US" altLang="ko-KR" sz="2400" dirty="0">
                <a:solidFill>
                  <a:srgbClr val="FFC000"/>
                </a:solidFill>
                <a:latin typeface="+mj-ea"/>
                <a:ea typeface="+mj-ea"/>
              </a:rPr>
              <a:t>$ </a:t>
            </a:r>
            <a:r>
              <a:rPr lang="en" altLang="ko-KR" sz="2400" dirty="0">
                <a:solidFill>
                  <a:srgbClr val="FFC000"/>
                </a:solidFill>
                <a:latin typeface="+mj-ea"/>
                <a:ea typeface="+mj-ea"/>
              </a:rPr>
              <a:t>git stash clear </a:t>
            </a:r>
            <a:r>
              <a:rPr lang="en" altLang="ko-KR" sz="2400" dirty="0">
                <a:solidFill>
                  <a:schemeClr val="bg1"/>
                </a:solidFill>
                <a:latin typeface="+mj-ea"/>
                <a:ea typeface="+mj-ea"/>
              </a:rPr>
              <a:t>// </a:t>
            </a:r>
            <a:r>
              <a:rPr lang="ko-KR" altLang="en-US" sz="2400" dirty="0">
                <a:solidFill>
                  <a:schemeClr val="bg1"/>
                </a:solidFill>
                <a:latin typeface="+mj-ea"/>
                <a:ea typeface="+mj-ea"/>
              </a:rPr>
              <a:t>모든 </a:t>
            </a:r>
            <a:r>
              <a:rPr lang="en" altLang="ko-KR" sz="2400" dirty="0">
                <a:solidFill>
                  <a:schemeClr val="bg1"/>
                </a:solidFill>
                <a:latin typeface="+mj-ea"/>
                <a:ea typeface="+mj-ea"/>
              </a:rPr>
              <a:t>stash </a:t>
            </a:r>
            <a:r>
              <a:rPr lang="ko-KR" altLang="en-US" sz="2400" dirty="0">
                <a:solidFill>
                  <a:schemeClr val="bg1"/>
                </a:solidFill>
                <a:latin typeface="+mj-ea"/>
                <a:ea typeface="+mj-ea"/>
              </a:rPr>
              <a:t>삭제</a:t>
            </a:r>
            <a:endParaRPr lang="en-US" altLang="ko-KR" sz="24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  <a:cs typeface="Pretendard Black" panose="02000A03000000020004" pitchFamily="50" charset="-127"/>
            </a:endParaRP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805FCB8F-7F9F-2B1B-AF87-C0F46C6C63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98637" y="1687752"/>
            <a:ext cx="4442534" cy="3073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400438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B27AB28-CF14-FC1A-550C-6B1DB6E94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41</a:t>
            </a:fld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7CF361-BFAA-6ADE-ECFE-F99EAC228007}"/>
              </a:ext>
            </a:extLst>
          </p:cNvPr>
          <p:cNvSpPr txBox="1"/>
          <p:nvPr/>
        </p:nvSpPr>
        <p:spPr>
          <a:xfrm>
            <a:off x="0" y="784340"/>
            <a:ext cx="12192000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40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Pretendard Black" panose="02000A03000000020004" pitchFamily="50" charset="-127"/>
              </a:rPr>
              <a:t>git stash =</a:t>
            </a:r>
            <a:r>
              <a:rPr lang="ko-KR" altLang="en-US" sz="40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Pretendard Black" panose="02000A03000000020004" pitchFamily="50" charset="-127"/>
              </a:rPr>
              <a:t> 임시 저장</a:t>
            </a:r>
            <a:endParaRPr lang="en-US" altLang="ko-KR" sz="40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  <a:cs typeface="Pretendard Black" panose="02000A03000000020004" pitchFamily="50" charset="-127"/>
            </a:endParaRPr>
          </a:p>
        </p:txBody>
      </p:sp>
      <p:pic>
        <p:nvPicPr>
          <p:cNvPr id="52228" name="Picture 4" descr="gitStash : r/ProgrammerHumor">
            <a:extLst>
              <a:ext uri="{FF2B5EF4-FFF2-40B4-BE49-F238E27FC236}">
                <a16:creationId xmlns:a16="http://schemas.microsoft.com/office/drawing/2014/main" id="{97ED9678-59E4-3231-6E3E-7074BFC937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20776" y="1755660"/>
            <a:ext cx="4318000" cy="431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016D7AC-92F7-EE39-C9FC-B7E916314875}"/>
              </a:ext>
            </a:extLst>
          </p:cNvPr>
          <p:cNvSpPr txBox="1"/>
          <p:nvPr/>
        </p:nvSpPr>
        <p:spPr>
          <a:xfrm>
            <a:off x="5891822" y="2924013"/>
            <a:ext cx="5893778" cy="12926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ko-KR" altLang="en-US" sz="2800" b="0" i="0" dirty="0">
                <a:solidFill>
                  <a:srgbClr val="ECECEC"/>
                </a:solidFill>
                <a:effectLst/>
                <a:latin typeface="+mj-ea"/>
                <a:ea typeface="+mj-ea"/>
              </a:rPr>
              <a:t>충돌</a:t>
            </a:r>
            <a:r>
              <a:rPr lang="en-US" altLang="ko-KR" sz="2800" b="0" i="0" dirty="0">
                <a:solidFill>
                  <a:srgbClr val="ECECEC"/>
                </a:solidFill>
                <a:effectLst/>
                <a:latin typeface="+mj-ea"/>
                <a:ea typeface="+mj-ea"/>
              </a:rPr>
              <a:t>(</a:t>
            </a:r>
            <a:r>
              <a:rPr lang="en" altLang="ko-KR" sz="2800" b="0" i="0" dirty="0">
                <a:solidFill>
                  <a:srgbClr val="ECECEC"/>
                </a:solidFill>
                <a:effectLst/>
                <a:latin typeface="+mj-ea"/>
                <a:ea typeface="+mj-ea"/>
              </a:rPr>
              <a:t>conflict)</a:t>
            </a:r>
            <a:r>
              <a:rPr lang="ko-KR" altLang="en-US" sz="2800" b="0" i="0" dirty="0">
                <a:solidFill>
                  <a:srgbClr val="ECECEC"/>
                </a:solidFill>
                <a:effectLst/>
                <a:latin typeface="+mj-ea"/>
                <a:ea typeface="+mj-ea"/>
              </a:rPr>
              <a:t>이 일어날 경우를 대비하면</a:t>
            </a:r>
            <a:r>
              <a:rPr lang="en-US" altLang="ko-KR" sz="2800" b="0" i="0" dirty="0">
                <a:solidFill>
                  <a:srgbClr val="ECECEC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2800" b="0" i="0" dirty="0">
                <a:solidFill>
                  <a:srgbClr val="ECECEC"/>
                </a:solidFill>
                <a:effectLst/>
                <a:latin typeface="+mj-ea"/>
                <a:ea typeface="+mj-ea"/>
              </a:rPr>
              <a:t>임시 저장공간을 </a:t>
            </a:r>
            <a:r>
              <a:rPr lang="ko-KR" altLang="en-US" sz="2800" b="0" i="0" dirty="0">
                <a:solidFill>
                  <a:srgbClr val="FFC000"/>
                </a:solidFill>
                <a:effectLst/>
                <a:latin typeface="+mj-ea"/>
                <a:ea typeface="+mj-ea"/>
              </a:rPr>
              <a:t>그대로 둔 채로 </a:t>
            </a:r>
            <a:r>
              <a:rPr lang="ko-KR" altLang="en-US" sz="2800" b="0" i="0" dirty="0">
                <a:solidFill>
                  <a:srgbClr val="ECECEC"/>
                </a:solidFill>
                <a:effectLst/>
                <a:latin typeface="+mj-ea"/>
                <a:ea typeface="+mj-ea"/>
              </a:rPr>
              <a:t>변경사항을 가져오는 </a:t>
            </a:r>
            <a:r>
              <a:rPr lang="en" altLang="ko-KR" sz="2800" b="0" i="0" dirty="0">
                <a:solidFill>
                  <a:srgbClr val="FFC000"/>
                </a:solidFill>
                <a:effectLst/>
                <a:latin typeface="+mj-ea"/>
                <a:ea typeface="+mj-ea"/>
              </a:rPr>
              <a:t>apply</a:t>
            </a:r>
            <a:r>
              <a:rPr lang="ko-KR" altLang="en-US" sz="2800" b="0" i="0" dirty="0">
                <a:solidFill>
                  <a:srgbClr val="ECECEC"/>
                </a:solidFill>
                <a:effectLst/>
                <a:latin typeface="+mj-ea"/>
                <a:ea typeface="+mj-ea"/>
              </a:rPr>
              <a:t>가 좋다</a:t>
            </a:r>
            <a:r>
              <a:rPr lang="en-US" altLang="ko-KR" sz="2800" b="0" i="0" dirty="0">
                <a:solidFill>
                  <a:srgbClr val="ECECEC"/>
                </a:solidFill>
                <a:effectLst/>
                <a:latin typeface="+mj-ea"/>
                <a:ea typeface="+mj-ea"/>
              </a:rPr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DFEEDD-F6A0-1769-9581-F39BC308FB05}"/>
              </a:ext>
            </a:extLst>
          </p:cNvPr>
          <p:cNvSpPr txBox="1"/>
          <p:nvPr/>
        </p:nvSpPr>
        <p:spPr>
          <a:xfrm>
            <a:off x="3279776" y="3570344"/>
            <a:ext cx="2159978" cy="307777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ko-KR" altLang="en-US" sz="2000" b="0" i="0" dirty="0">
                <a:solidFill>
                  <a:srgbClr val="ECECEC"/>
                </a:solidFill>
                <a:effectLst/>
                <a:latin typeface="+mj-ea"/>
                <a:ea typeface="+mj-ea"/>
              </a:rPr>
              <a:t>나중에 </a:t>
            </a:r>
            <a:r>
              <a:rPr lang="en-US" altLang="ko-KR" sz="2000" dirty="0">
                <a:solidFill>
                  <a:srgbClr val="ECECEC"/>
                </a:solidFill>
                <a:latin typeface="+mj-ea"/>
                <a:ea typeface="+mj-ea"/>
              </a:rPr>
              <a:t>pop </a:t>
            </a:r>
            <a:r>
              <a:rPr lang="ko-KR" altLang="en-US" sz="2000" dirty="0">
                <a:solidFill>
                  <a:srgbClr val="ECECEC"/>
                </a:solidFill>
                <a:latin typeface="+mj-ea"/>
                <a:ea typeface="+mj-ea"/>
              </a:rPr>
              <a:t>할 거지</a:t>
            </a:r>
            <a:r>
              <a:rPr lang="en-US" altLang="ko-KR" sz="2000" dirty="0">
                <a:solidFill>
                  <a:srgbClr val="ECECEC"/>
                </a:solidFill>
                <a:latin typeface="+mj-ea"/>
                <a:ea typeface="+mj-ea"/>
              </a:rPr>
              <a:t>?</a:t>
            </a:r>
            <a:r>
              <a:rPr lang="en-US" altLang="ko-KR" sz="2000" b="0" i="0" dirty="0">
                <a:solidFill>
                  <a:srgbClr val="ECECEC"/>
                </a:solidFill>
                <a:effectLst/>
                <a:latin typeface="+mj-ea"/>
                <a:ea typeface="+mj-ea"/>
              </a:rPr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102DB0-4D02-3D58-9D21-A33D055C7912}"/>
              </a:ext>
            </a:extLst>
          </p:cNvPr>
          <p:cNvSpPr txBox="1"/>
          <p:nvPr/>
        </p:nvSpPr>
        <p:spPr>
          <a:xfrm>
            <a:off x="3381376" y="5708637"/>
            <a:ext cx="2159978" cy="307777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ko-KR" altLang="en-US" sz="2000" b="0" i="0" dirty="0">
                <a:solidFill>
                  <a:srgbClr val="ECECEC"/>
                </a:solidFill>
                <a:effectLst/>
                <a:latin typeface="+mj-ea"/>
                <a:ea typeface="+mj-ea"/>
              </a:rPr>
              <a:t>나중에 </a:t>
            </a:r>
            <a:r>
              <a:rPr lang="en-US" altLang="ko-KR" sz="2000" dirty="0">
                <a:solidFill>
                  <a:srgbClr val="ECECEC"/>
                </a:solidFill>
                <a:latin typeface="+mj-ea"/>
                <a:ea typeface="+mj-ea"/>
              </a:rPr>
              <a:t>pop </a:t>
            </a:r>
            <a:r>
              <a:rPr lang="ko-KR" altLang="en-US" sz="2000" dirty="0">
                <a:solidFill>
                  <a:srgbClr val="ECECEC"/>
                </a:solidFill>
                <a:latin typeface="+mj-ea"/>
                <a:ea typeface="+mj-ea"/>
              </a:rPr>
              <a:t>할 거지</a:t>
            </a:r>
            <a:r>
              <a:rPr lang="en-US" altLang="ko-KR" sz="2000" dirty="0">
                <a:solidFill>
                  <a:srgbClr val="ECECEC"/>
                </a:solidFill>
                <a:latin typeface="+mj-ea"/>
                <a:ea typeface="+mj-ea"/>
              </a:rPr>
              <a:t>?</a:t>
            </a:r>
            <a:r>
              <a:rPr lang="en-US" altLang="ko-KR" sz="2000" b="0" i="0" dirty="0">
                <a:solidFill>
                  <a:srgbClr val="ECECEC"/>
                </a:solidFill>
                <a:effectLst/>
                <a:latin typeface="+mj-ea"/>
                <a:ea typeface="+mj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3962434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B27AB28-CF14-FC1A-550C-6B1DB6E94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42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7CF361-BFAA-6ADE-ECFE-F99EAC228007}"/>
              </a:ext>
            </a:extLst>
          </p:cNvPr>
          <p:cNvSpPr txBox="1"/>
          <p:nvPr/>
        </p:nvSpPr>
        <p:spPr>
          <a:xfrm>
            <a:off x="0" y="2197893"/>
            <a:ext cx="7211977" cy="24622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40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Pretendard Black" panose="02000A03000000020004" pitchFamily="50" charset="-127"/>
              </a:rPr>
              <a:t>git merge</a:t>
            </a:r>
          </a:p>
          <a:p>
            <a:pPr algn="ctr"/>
            <a:r>
              <a:rPr lang="en-US" altLang="ko-KR" sz="40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Pretendard Black" panose="02000A03000000020004" pitchFamily="50" charset="-127"/>
              </a:rPr>
              <a:t>git rebase</a:t>
            </a:r>
          </a:p>
          <a:p>
            <a:pPr algn="ctr"/>
            <a:r>
              <a:rPr lang="en-US" altLang="ko-KR" sz="40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Pretendard Black" panose="02000A03000000020004" pitchFamily="50" charset="-127"/>
              </a:rPr>
              <a:t>git cherry-pick</a:t>
            </a:r>
          </a:p>
          <a:p>
            <a:pPr algn="ctr"/>
            <a:r>
              <a:rPr lang="en-US" altLang="ko-KR" sz="40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Pretendard Black" panose="02000A03000000020004" pitchFamily="50" charset="-127"/>
              </a:rPr>
              <a:t>merge conflict</a:t>
            </a:r>
          </a:p>
        </p:txBody>
      </p:sp>
      <p:pic>
        <p:nvPicPr>
          <p:cNvPr id="20482" name="Picture 2" descr="TIL 27 | Git찮아도 알아둬야할 Git명령어">
            <a:extLst>
              <a:ext uri="{FF2B5EF4-FFF2-40B4-BE49-F238E27FC236}">
                <a16:creationId xmlns:a16="http://schemas.microsoft.com/office/drawing/2014/main" id="{3E980422-235C-9375-1DC8-04810462D7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96000" y="1911349"/>
            <a:ext cx="5426235" cy="303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173418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B27AB28-CF14-FC1A-550C-6B1DB6E94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43</a:t>
            </a:fld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7CF361-BFAA-6ADE-ECFE-F99EAC228007}"/>
              </a:ext>
            </a:extLst>
          </p:cNvPr>
          <p:cNvSpPr txBox="1"/>
          <p:nvPr/>
        </p:nvSpPr>
        <p:spPr>
          <a:xfrm>
            <a:off x="0" y="784340"/>
            <a:ext cx="12192000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40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Pretendard Black" panose="02000A03000000020004" pitchFamily="50" charset="-127"/>
              </a:rPr>
              <a:t>git merge =</a:t>
            </a:r>
            <a:r>
              <a:rPr lang="ko-KR" altLang="en-US" sz="40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Pretendard Black" panose="02000A03000000020004" pitchFamily="50" charset="-127"/>
              </a:rPr>
              <a:t> 서로 다른 </a:t>
            </a:r>
            <a:r>
              <a:rPr lang="ko-KR" altLang="en-US" sz="4000" spc="-3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Pretendard Black" panose="02000A03000000020004" pitchFamily="50" charset="-127"/>
              </a:rPr>
              <a:t>브랜치</a:t>
            </a:r>
            <a:r>
              <a:rPr lang="en-US" altLang="ko-KR" sz="40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Pretendard Black" panose="02000A03000000020004" pitchFamily="50" charset="-127"/>
              </a:rPr>
              <a:t>,</a:t>
            </a:r>
            <a:r>
              <a:rPr lang="ko-KR" altLang="en-US" sz="40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Pretendard Black" panose="02000A03000000020004" pitchFamily="50" charset="-127"/>
              </a:rPr>
              <a:t> 작업내용을 합칠 때</a:t>
            </a:r>
            <a:endParaRPr lang="en-US" altLang="ko-KR" sz="40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  <a:cs typeface="Pretendard Black" panose="02000A0300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5DC5C0-E18D-8228-7465-D2A63DB08844}"/>
              </a:ext>
            </a:extLst>
          </p:cNvPr>
          <p:cNvSpPr txBox="1"/>
          <p:nvPr/>
        </p:nvSpPr>
        <p:spPr>
          <a:xfrm>
            <a:off x="2490011" y="1742479"/>
            <a:ext cx="7211977" cy="861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28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FFC000"/>
                </a:solidFill>
                <a:latin typeface="+mj-ea"/>
                <a:ea typeface="+mj-ea"/>
                <a:cs typeface="Pretendard Black" panose="02000A03000000020004" pitchFamily="50" charset="-127"/>
              </a:rPr>
              <a:t>git merge [branch</a:t>
            </a:r>
            <a:r>
              <a:rPr lang="ko-KR" altLang="en-US" sz="28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FFC000"/>
                </a:solidFill>
                <a:latin typeface="+mj-ea"/>
                <a:ea typeface="+mj-ea"/>
                <a:cs typeface="Pretendard Black" panose="02000A03000000020004" pitchFamily="50" charset="-127"/>
              </a:rPr>
              <a:t> </a:t>
            </a:r>
            <a:r>
              <a:rPr lang="en-US" altLang="ko-KR" sz="28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FFC000"/>
                </a:solidFill>
                <a:latin typeface="+mj-ea"/>
                <a:ea typeface="+mj-ea"/>
                <a:cs typeface="Pretendard Black" panose="02000A03000000020004" pitchFamily="50" charset="-127"/>
              </a:rPr>
              <a:t>name]</a:t>
            </a:r>
          </a:p>
          <a:p>
            <a:pPr marL="514350" indent="-514350" algn="ctr">
              <a:buAutoNum type="arabicPeriod"/>
            </a:pPr>
            <a:endParaRPr lang="en-US" altLang="ko-KR" sz="28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FFC000"/>
              </a:solidFill>
              <a:latin typeface="+mj-ea"/>
              <a:ea typeface="+mj-ea"/>
              <a:cs typeface="Pretendard Black" panose="02000A0300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E92FF1-2F3F-673C-93E1-92E97FD8839E}"/>
              </a:ext>
            </a:extLst>
          </p:cNvPr>
          <p:cNvSpPr txBox="1"/>
          <p:nvPr/>
        </p:nvSpPr>
        <p:spPr>
          <a:xfrm>
            <a:off x="634019" y="5869715"/>
            <a:ext cx="10923957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28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FFC000"/>
                </a:solidFill>
                <a:latin typeface="+mj-ea"/>
                <a:ea typeface="+mj-ea"/>
                <a:cs typeface="Pretendard Black" panose="02000A03000000020004" pitchFamily="50" charset="-127"/>
              </a:rPr>
              <a:t>“</a:t>
            </a:r>
            <a:r>
              <a:rPr lang="ko-KR" altLang="en-US" sz="28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FFC000"/>
                </a:solidFill>
                <a:latin typeface="+mj-ea"/>
                <a:ea typeface="+mj-ea"/>
                <a:cs typeface="Pretendard Black" panose="02000A03000000020004" pitchFamily="50" charset="-127"/>
              </a:rPr>
              <a:t>현재</a:t>
            </a:r>
            <a:r>
              <a:rPr lang="en-US" altLang="ko-KR" sz="28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FFC000"/>
                </a:solidFill>
                <a:latin typeface="+mj-ea"/>
                <a:ea typeface="+mj-ea"/>
                <a:cs typeface="Pretendard Black" panose="02000A03000000020004" pitchFamily="50" charset="-127"/>
              </a:rPr>
              <a:t>”</a:t>
            </a:r>
            <a:r>
              <a:rPr lang="ko-KR" altLang="en-US" sz="28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FFC000"/>
                </a:solidFill>
                <a:latin typeface="+mj-ea"/>
                <a:ea typeface="+mj-ea"/>
                <a:cs typeface="Pretendard Black" panose="02000A03000000020004" pitchFamily="50" charset="-127"/>
              </a:rPr>
              <a:t> </a:t>
            </a:r>
            <a:r>
              <a:rPr lang="ko-KR" altLang="en-US" sz="2800" spc="-3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Pretendard Black" panose="02000A03000000020004" pitchFamily="50" charset="-127"/>
              </a:rPr>
              <a:t>브랜치에</a:t>
            </a:r>
            <a:r>
              <a:rPr lang="ko-KR" altLang="en-US" sz="28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Pretendard Black" panose="02000A03000000020004" pitchFamily="50" charset="-127"/>
              </a:rPr>
              <a:t> </a:t>
            </a:r>
            <a:r>
              <a:rPr lang="en-US" altLang="ko-KR" sz="28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Pretendard Black" panose="02000A03000000020004" pitchFamily="50" charset="-127"/>
              </a:rPr>
              <a:t>[branch name]</a:t>
            </a:r>
            <a:r>
              <a:rPr lang="ko-KR" altLang="en-US" sz="28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Pretendard Black" panose="02000A03000000020004" pitchFamily="50" charset="-127"/>
              </a:rPr>
              <a:t>의 변경사항을 합친다</a:t>
            </a:r>
            <a:endParaRPr lang="en-US" altLang="ko-KR" sz="28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FFC000"/>
              </a:solidFill>
              <a:latin typeface="+mj-ea"/>
              <a:ea typeface="+mj-ea"/>
              <a:cs typeface="Pretendard Black" panose="02000A03000000020004" pitchFamily="50" charset="-127"/>
            </a:endParaRPr>
          </a:p>
        </p:txBody>
      </p:sp>
      <p:pic>
        <p:nvPicPr>
          <p:cNvPr id="53252" name="Picture 4" descr="Git 병합 | Atlassian Git Tutorial">
            <a:extLst>
              <a:ext uri="{FF2B5EF4-FFF2-40B4-BE49-F238E27FC236}">
                <a16:creationId xmlns:a16="http://schemas.microsoft.com/office/drawing/2014/main" id="{2F893328-12EB-79BD-74F3-A656147F70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38498" y="2370935"/>
            <a:ext cx="5715000" cy="3271838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185527666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B27AB28-CF14-FC1A-550C-6B1DB6E94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44</a:t>
            </a:fld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7CF361-BFAA-6ADE-ECFE-F99EAC228007}"/>
              </a:ext>
            </a:extLst>
          </p:cNvPr>
          <p:cNvSpPr txBox="1"/>
          <p:nvPr/>
        </p:nvSpPr>
        <p:spPr>
          <a:xfrm>
            <a:off x="0" y="784340"/>
            <a:ext cx="12192000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40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Pretendard Black" panose="02000A03000000020004" pitchFamily="50" charset="-127"/>
              </a:rPr>
              <a:t>git rebase =</a:t>
            </a:r>
            <a:r>
              <a:rPr lang="ko-KR" altLang="en-US" sz="40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Pretendard Black" panose="02000A03000000020004" pitchFamily="50" charset="-127"/>
              </a:rPr>
              <a:t> </a:t>
            </a:r>
            <a:r>
              <a:rPr lang="en-US" altLang="ko-KR" sz="40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Pretendard Black" panose="02000A03000000020004" pitchFamily="50" charset="-127"/>
              </a:rPr>
              <a:t>branch</a:t>
            </a:r>
            <a:r>
              <a:rPr lang="ko-KR" altLang="en-US" sz="40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Pretendard Black" panose="02000A03000000020004" pitchFamily="50" charset="-127"/>
              </a:rPr>
              <a:t>의 </a:t>
            </a:r>
            <a:r>
              <a:rPr lang="en-US" altLang="ko-KR" sz="40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Pretendard Black" panose="02000A03000000020004" pitchFamily="50" charset="-127"/>
              </a:rPr>
              <a:t>base</a:t>
            </a:r>
            <a:r>
              <a:rPr lang="ko-KR" altLang="en-US" sz="4000" spc="-3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Pretendard Black" panose="02000A03000000020004" pitchFamily="50" charset="-127"/>
              </a:rPr>
              <a:t>를</a:t>
            </a:r>
            <a:r>
              <a:rPr lang="ko-KR" altLang="en-US" sz="40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Pretendard Black" panose="02000A03000000020004" pitchFamily="50" charset="-127"/>
              </a:rPr>
              <a:t> 변경 </a:t>
            </a:r>
            <a:endParaRPr lang="en-US" altLang="ko-KR" sz="40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  <a:cs typeface="Pretendard Black" panose="02000A03000000020004" pitchFamily="50" charset="-127"/>
            </a:endParaRPr>
          </a:p>
        </p:txBody>
      </p:sp>
      <p:pic>
        <p:nvPicPr>
          <p:cNvPr id="54274" name="Picture 2">
            <a:extLst>
              <a:ext uri="{FF2B5EF4-FFF2-40B4-BE49-F238E27FC236}">
                <a16:creationId xmlns:a16="http://schemas.microsoft.com/office/drawing/2014/main" id="{495B65E8-EBCA-7FD0-342B-CC4C2A3F77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32250" y="1839041"/>
            <a:ext cx="4387850" cy="3179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10013E9-2523-01B0-01AF-926E55D738BF}"/>
              </a:ext>
            </a:extLst>
          </p:cNvPr>
          <p:cNvSpPr txBox="1"/>
          <p:nvPr/>
        </p:nvSpPr>
        <p:spPr>
          <a:xfrm>
            <a:off x="634019" y="5869715"/>
            <a:ext cx="10923957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28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Pretendard Black" panose="02000A03000000020004" pitchFamily="50" charset="-127"/>
              </a:rPr>
              <a:t>merge</a:t>
            </a:r>
            <a:r>
              <a:rPr lang="ko-KR" altLang="en-US" sz="28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Pretendard Black" panose="02000A03000000020004" pitchFamily="50" charset="-127"/>
              </a:rPr>
              <a:t>와 결과적으로는 같지만</a:t>
            </a:r>
            <a:r>
              <a:rPr lang="en-US" altLang="ko-KR" sz="28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Pretendard Black" panose="02000A03000000020004" pitchFamily="50" charset="-127"/>
              </a:rPr>
              <a:t>,</a:t>
            </a:r>
            <a:r>
              <a:rPr lang="ko-KR" altLang="en-US" sz="28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Pretendard Black" panose="02000A03000000020004" pitchFamily="50" charset="-127"/>
              </a:rPr>
              <a:t> </a:t>
            </a:r>
            <a:r>
              <a:rPr lang="ko-KR" altLang="en-US" sz="28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FFC000"/>
                </a:solidFill>
                <a:latin typeface="+mj-ea"/>
                <a:ea typeface="+mj-ea"/>
                <a:cs typeface="Pretendard Black" panose="02000A03000000020004" pitchFamily="50" charset="-127"/>
              </a:rPr>
              <a:t>더 깔끔한 </a:t>
            </a:r>
            <a:r>
              <a:rPr lang="en-US" altLang="ko-KR" sz="28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FFC000"/>
                </a:solidFill>
                <a:latin typeface="+mj-ea"/>
                <a:ea typeface="+mj-ea"/>
                <a:cs typeface="Pretendard Black" panose="02000A03000000020004" pitchFamily="50" charset="-127"/>
              </a:rPr>
              <a:t>commit history</a:t>
            </a:r>
            <a:r>
              <a:rPr lang="ko-KR" altLang="en-US" sz="2800" spc="-3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Pretendard Black" panose="02000A03000000020004" pitchFamily="50" charset="-127"/>
              </a:rPr>
              <a:t>를</a:t>
            </a:r>
            <a:r>
              <a:rPr lang="ko-KR" altLang="en-US" sz="28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Pretendard Black" panose="02000A03000000020004" pitchFamily="50" charset="-127"/>
              </a:rPr>
              <a:t> 만들 수 있다</a:t>
            </a:r>
            <a:r>
              <a:rPr lang="en-US" altLang="ko-KR" sz="28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Pretendard Black" panose="02000A03000000020004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7405888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B27AB28-CF14-FC1A-550C-6B1DB6E94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45</a:t>
            </a:fld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7CF361-BFAA-6ADE-ECFE-F99EAC228007}"/>
              </a:ext>
            </a:extLst>
          </p:cNvPr>
          <p:cNvSpPr txBox="1"/>
          <p:nvPr/>
        </p:nvSpPr>
        <p:spPr>
          <a:xfrm>
            <a:off x="0" y="784340"/>
            <a:ext cx="12192000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40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Pretendard Black" panose="02000A03000000020004" pitchFamily="50" charset="-127"/>
              </a:rPr>
              <a:t>git cherry-pick =</a:t>
            </a:r>
            <a:r>
              <a:rPr lang="ko-KR" altLang="en-US" sz="40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Pretendard Black" panose="02000A03000000020004" pitchFamily="50" charset="-127"/>
              </a:rPr>
              <a:t> 내가 </a:t>
            </a:r>
            <a:r>
              <a:rPr lang="ko-KR" altLang="en-US" sz="40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FFC000"/>
                </a:solidFill>
                <a:latin typeface="+mj-ea"/>
                <a:ea typeface="+mj-ea"/>
                <a:cs typeface="Pretendard Black" panose="02000A03000000020004" pitchFamily="50" charset="-127"/>
              </a:rPr>
              <a:t>필요한 </a:t>
            </a:r>
            <a:r>
              <a:rPr lang="ko-KR" altLang="en-US" sz="4000" spc="-3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FFC000"/>
                </a:solidFill>
                <a:latin typeface="+mj-ea"/>
                <a:ea typeface="+mj-ea"/>
                <a:cs typeface="Pretendard Black" panose="02000A03000000020004" pitchFamily="50" charset="-127"/>
              </a:rPr>
              <a:t>커밋만</a:t>
            </a:r>
            <a:r>
              <a:rPr lang="ko-KR" altLang="en-US" sz="40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FFC000"/>
                </a:solidFill>
                <a:latin typeface="+mj-ea"/>
                <a:ea typeface="+mj-ea"/>
                <a:cs typeface="Pretendard Black" panose="02000A03000000020004" pitchFamily="50" charset="-127"/>
              </a:rPr>
              <a:t> </a:t>
            </a:r>
            <a:r>
              <a:rPr lang="ko-KR" altLang="en-US" sz="40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Pretendard Black" panose="02000A03000000020004" pitchFamily="50" charset="-127"/>
              </a:rPr>
              <a:t>선택</a:t>
            </a:r>
            <a:endParaRPr lang="en-US" altLang="ko-KR" sz="40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  <a:cs typeface="Pretendard Black" panose="02000A0300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1AFCC9-ED15-8AA1-0E7B-4690572E7D66}"/>
              </a:ext>
            </a:extLst>
          </p:cNvPr>
          <p:cNvSpPr txBox="1"/>
          <p:nvPr/>
        </p:nvSpPr>
        <p:spPr>
          <a:xfrm>
            <a:off x="2490011" y="1742479"/>
            <a:ext cx="7211977" cy="861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28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FFC000"/>
                </a:solidFill>
                <a:latin typeface="+mj-ea"/>
                <a:ea typeface="+mj-ea"/>
                <a:cs typeface="Pretendard Black" panose="02000A03000000020004" pitchFamily="50" charset="-127"/>
              </a:rPr>
              <a:t>git cherry-pick [commit hash]</a:t>
            </a:r>
          </a:p>
          <a:p>
            <a:pPr marL="514350" indent="-514350" algn="ctr">
              <a:buAutoNum type="arabicPeriod"/>
            </a:pPr>
            <a:endParaRPr lang="en-US" altLang="ko-KR" sz="28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FFC000"/>
              </a:solidFill>
              <a:latin typeface="+mj-ea"/>
              <a:ea typeface="+mj-ea"/>
              <a:cs typeface="Pretendard Black" panose="02000A03000000020004" pitchFamily="50" charset="-127"/>
            </a:endParaRPr>
          </a:p>
        </p:txBody>
      </p:sp>
      <p:pic>
        <p:nvPicPr>
          <p:cNvPr id="60418" name="Picture 2">
            <a:extLst>
              <a:ext uri="{FF2B5EF4-FFF2-40B4-BE49-F238E27FC236}">
                <a16:creationId xmlns:a16="http://schemas.microsoft.com/office/drawing/2014/main" id="{D2F65F6B-8DF6-5821-0CA3-74E1C5BBB1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9263" y="2800903"/>
            <a:ext cx="5356736" cy="2770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4ED0622-20F3-5588-0CC2-88C51C0B651E}"/>
              </a:ext>
            </a:extLst>
          </p:cNvPr>
          <p:cNvSpPr txBox="1"/>
          <p:nvPr/>
        </p:nvSpPr>
        <p:spPr>
          <a:xfrm>
            <a:off x="6337300" y="2941042"/>
            <a:ext cx="5715000" cy="215443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 latinLnBrk="1"/>
            <a:r>
              <a:rPr lang="ko-KR" altLang="en-US" sz="2000" b="0" i="0" dirty="0">
                <a:solidFill>
                  <a:schemeClr val="bg1"/>
                </a:solidFill>
                <a:effectLst/>
                <a:latin typeface="+mj-ea"/>
                <a:ea typeface="+mj-ea"/>
              </a:rPr>
              <a:t>다른 </a:t>
            </a:r>
            <a:r>
              <a:rPr lang="en" altLang="ko-KR" sz="2000" b="0" i="0" dirty="0">
                <a:solidFill>
                  <a:schemeClr val="bg1"/>
                </a:solidFill>
                <a:effectLst/>
                <a:latin typeface="+mj-ea"/>
                <a:ea typeface="+mj-ea"/>
              </a:rPr>
              <a:t>branch</a:t>
            </a:r>
            <a:r>
              <a:rPr lang="ko-KR" altLang="en-US" sz="2000" b="0" i="0" dirty="0">
                <a:solidFill>
                  <a:schemeClr val="bg1"/>
                </a:solidFill>
                <a:effectLst/>
                <a:latin typeface="+mj-ea"/>
                <a:ea typeface="+mj-ea"/>
              </a:rPr>
              <a:t>에 있는 </a:t>
            </a:r>
            <a:r>
              <a:rPr lang="en" altLang="ko-KR" sz="2000" b="0" i="0" dirty="0">
                <a:solidFill>
                  <a:schemeClr val="bg1"/>
                </a:solidFill>
                <a:effectLst/>
                <a:latin typeface="+mj-ea"/>
                <a:ea typeface="+mj-ea"/>
              </a:rPr>
              <a:t>commit</a:t>
            </a:r>
            <a:r>
              <a:rPr lang="ko-KR" altLang="en-US" sz="2000" b="0" i="0" dirty="0">
                <a:solidFill>
                  <a:schemeClr val="bg1"/>
                </a:solidFill>
                <a:effectLst/>
                <a:latin typeface="+mj-ea"/>
                <a:ea typeface="+mj-ea"/>
              </a:rPr>
              <a:t>을 옮겨오는 것이 아니라</a:t>
            </a:r>
            <a:r>
              <a:rPr lang="en-US" altLang="ko-KR" sz="2000" b="0" i="0" dirty="0">
                <a:solidFill>
                  <a:schemeClr val="bg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2000" b="0" i="0" dirty="0">
                <a:solidFill>
                  <a:schemeClr val="bg1"/>
                </a:solidFill>
                <a:effectLst/>
                <a:latin typeface="+mj-ea"/>
                <a:ea typeface="+mj-ea"/>
              </a:rPr>
              <a:t>현재 작업 </a:t>
            </a:r>
            <a:r>
              <a:rPr lang="ko-KR" altLang="en-US" sz="2000" b="0" i="0" dirty="0" err="1">
                <a:solidFill>
                  <a:schemeClr val="bg1"/>
                </a:solidFill>
                <a:effectLst/>
                <a:latin typeface="+mj-ea"/>
                <a:ea typeface="+mj-ea"/>
              </a:rPr>
              <a:t>브랜치에</a:t>
            </a:r>
            <a:r>
              <a:rPr lang="ko-KR" altLang="en-US" sz="2000" b="0" i="0" dirty="0">
                <a:solidFill>
                  <a:schemeClr val="bg1"/>
                </a:solidFill>
                <a:effectLst/>
                <a:latin typeface="+mj-ea"/>
                <a:ea typeface="+mj-ea"/>
              </a:rPr>
              <a:t> 해당 변경 내역을 </a:t>
            </a:r>
            <a:r>
              <a:rPr lang="ko-KR" altLang="en-US" sz="2000" b="0" i="0" dirty="0">
                <a:solidFill>
                  <a:srgbClr val="FFC000"/>
                </a:solidFill>
                <a:effectLst/>
                <a:latin typeface="+mj-ea"/>
                <a:ea typeface="+mj-ea"/>
              </a:rPr>
              <a:t>새로운 </a:t>
            </a:r>
            <a:r>
              <a:rPr lang="en" altLang="ko-KR" sz="2000" b="0" i="0" dirty="0">
                <a:solidFill>
                  <a:srgbClr val="FFC000"/>
                </a:solidFill>
                <a:effectLst/>
                <a:latin typeface="+mj-ea"/>
                <a:ea typeface="+mj-ea"/>
              </a:rPr>
              <a:t>commit</a:t>
            </a:r>
            <a:r>
              <a:rPr lang="ko-KR" altLang="en-US" sz="2000" b="0" i="0" dirty="0" err="1">
                <a:solidFill>
                  <a:srgbClr val="FFC000"/>
                </a:solidFill>
                <a:effectLst/>
                <a:latin typeface="+mj-ea"/>
                <a:ea typeface="+mj-ea"/>
              </a:rPr>
              <a:t>으로</a:t>
            </a:r>
            <a:r>
              <a:rPr lang="ko-KR" altLang="en-US" sz="2000" b="0" i="0" dirty="0">
                <a:solidFill>
                  <a:schemeClr val="bg1"/>
                </a:solidFill>
                <a:effectLst/>
                <a:latin typeface="+mj-ea"/>
                <a:ea typeface="+mj-ea"/>
              </a:rPr>
              <a:t> 쌓는다</a:t>
            </a:r>
            <a:r>
              <a:rPr lang="en-US" altLang="ko-KR" sz="2000" b="0" i="0" dirty="0">
                <a:solidFill>
                  <a:schemeClr val="bg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 latinLnBrk="1"/>
            <a:endParaRPr lang="ko-KR" altLang="en-US" sz="2000" b="0" i="0" dirty="0">
              <a:solidFill>
                <a:schemeClr val="bg1"/>
              </a:solidFill>
              <a:effectLst/>
              <a:latin typeface="+mj-ea"/>
              <a:ea typeface="+mj-ea"/>
            </a:endParaRPr>
          </a:p>
          <a:p>
            <a:pPr algn="l" latinLnBrk="1"/>
            <a:r>
              <a:rPr lang="en" altLang="ko-KR" sz="2000" b="0" i="0" dirty="0">
                <a:solidFill>
                  <a:schemeClr val="bg1"/>
                </a:solidFill>
                <a:effectLst/>
                <a:latin typeface="+mj-ea"/>
                <a:ea typeface="+mj-ea"/>
              </a:rPr>
              <a:t>merge</a:t>
            </a:r>
            <a:r>
              <a:rPr lang="ko-KR" altLang="en-US" sz="2000" b="0" i="0" dirty="0">
                <a:solidFill>
                  <a:schemeClr val="bg1"/>
                </a:solidFill>
                <a:effectLst/>
                <a:latin typeface="+mj-ea"/>
                <a:ea typeface="+mj-ea"/>
              </a:rPr>
              <a:t>나 </a:t>
            </a:r>
            <a:r>
              <a:rPr lang="en" altLang="ko-KR" sz="2000" b="0" i="0" dirty="0">
                <a:solidFill>
                  <a:schemeClr val="bg1"/>
                </a:solidFill>
                <a:effectLst/>
                <a:latin typeface="+mj-ea"/>
                <a:ea typeface="+mj-ea"/>
              </a:rPr>
              <a:t>rebase</a:t>
            </a:r>
            <a:r>
              <a:rPr lang="ko-KR" altLang="en-US" sz="2000" b="0" i="0" dirty="0">
                <a:solidFill>
                  <a:schemeClr val="bg1"/>
                </a:solidFill>
                <a:effectLst/>
                <a:latin typeface="+mj-ea"/>
                <a:ea typeface="+mj-ea"/>
              </a:rPr>
              <a:t>는 다른 </a:t>
            </a:r>
            <a:r>
              <a:rPr lang="ko-KR" altLang="en-US" sz="2000" b="0" i="0" dirty="0" err="1">
                <a:solidFill>
                  <a:schemeClr val="bg1"/>
                </a:solidFill>
                <a:effectLst/>
                <a:latin typeface="+mj-ea"/>
                <a:ea typeface="+mj-ea"/>
              </a:rPr>
              <a:t>브랜치의</a:t>
            </a:r>
            <a:r>
              <a:rPr lang="ko-KR" altLang="en-US" sz="2000" b="0" i="0" dirty="0">
                <a:solidFill>
                  <a:schemeClr val="bg1"/>
                </a:solidFill>
                <a:effectLst/>
                <a:latin typeface="+mj-ea"/>
                <a:ea typeface="+mj-ea"/>
              </a:rPr>
              <a:t> 전체 </a:t>
            </a:r>
            <a:r>
              <a:rPr lang="en" altLang="ko-KR" sz="2000" b="0" i="0" dirty="0">
                <a:solidFill>
                  <a:schemeClr val="bg1"/>
                </a:solidFill>
                <a:effectLst/>
                <a:latin typeface="+mj-ea"/>
                <a:ea typeface="+mj-ea"/>
              </a:rPr>
              <a:t>commit</a:t>
            </a:r>
            <a:r>
              <a:rPr lang="ko-KR" altLang="en-US" sz="2000" b="0" i="0" dirty="0" err="1">
                <a:solidFill>
                  <a:schemeClr val="bg1"/>
                </a:solidFill>
                <a:effectLst/>
                <a:latin typeface="+mj-ea"/>
                <a:ea typeface="+mj-ea"/>
              </a:rPr>
              <a:t>를</a:t>
            </a:r>
            <a:r>
              <a:rPr lang="ko-KR" altLang="en-US" sz="2000" b="0" i="0" dirty="0">
                <a:solidFill>
                  <a:schemeClr val="bg1"/>
                </a:solidFill>
                <a:effectLst/>
                <a:latin typeface="+mj-ea"/>
                <a:ea typeface="+mj-ea"/>
              </a:rPr>
              <a:t> 가져오는데</a:t>
            </a:r>
            <a:r>
              <a:rPr lang="en-US" altLang="ko-KR" sz="2000" b="0" i="0" dirty="0">
                <a:solidFill>
                  <a:schemeClr val="bg1"/>
                </a:solidFill>
                <a:effectLst/>
                <a:latin typeface="+mj-ea"/>
                <a:ea typeface="+mj-ea"/>
              </a:rPr>
              <a:t>, c</a:t>
            </a:r>
            <a:r>
              <a:rPr lang="en" altLang="ko-KR" sz="2000" b="0" i="0" dirty="0" err="1">
                <a:solidFill>
                  <a:schemeClr val="bg1"/>
                </a:solidFill>
                <a:effectLst/>
                <a:latin typeface="+mj-ea"/>
                <a:ea typeface="+mj-ea"/>
              </a:rPr>
              <a:t>herry</a:t>
            </a:r>
            <a:r>
              <a:rPr lang="en" altLang="ko-KR" sz="2000" b="0" i="0" dirty="0">
                <a:solidFill>
                  <a:schemeClr val="bg1"/>
                </a:solidFill>
                <a:effectLst/>
                <a:latin typeface="+mj-ea"/>
                <a:ea typeface="+mj-ea"/>
              </a:rPr>
              <a:t>-pick</a:t>
            </a:r>
            <a:r>
              <a:rPr lang="ko-KR" altLang="en-US" sz="2000" b="0" i="0" dirty="0">
                <a:solidFill>
                  <a:schemeClr val="bg1"/>
                </a:solidFill>
                <a:effectLst/>
                <a:latin typeface="+mj-ea"/>
                <a:ea typeface="+mj-ea"/>
              </a:rPr>
              <a:t>은 다른 </a:t>
            </a:r>
            <a:r>
              <a:rPr lang="ko-KR" altLang="en-US" sz="2000" b="0" i="0" dirty="0" err="1">
                <a:solidFill>
                  <a:schemeClr val="bg1"/>
                </a:solidFill>
                <a:effectLst/>
                <a:latin typeface="+mj-ea"/>
                <a:ea typeface="+mj-ea"/>
              </a:rPr>
              <a:t>브랜치의</a:t>
            </a:r>
            <a:r>
              <a:rPr lang="ko-KR" altLang="en-US" sz="2000" b="0" i="0" dirty="0">
                <a:solidFill>
                  <a:schemeClr val="bg1"/>
                </a:solidFill>
                <a:effectLst/>
                <a:latin typeface="+mj-ea"/>
                <a:ea typeface="+mj-ea"/>
              </a:rPr>
              <a:t> </a:t>
            </a:r>
            <a:r>
              <a:rPr lang="ko-KR" altLang="en-US" sz="2000" b="0" i="0" dirty="0">
                <a:solidFill>
                  <a:srgbClr val="FFC000"/>
                </a:solidFill>
                <a:effectLst/>
                <a:latin typeface="+mj-ea"/>
                <a:ea typeface="+mj-ea"/>
              </a:rPr>
              <a:t>원하는 </a:t>
            </a:r>
            <a:r>
              <a:rPr lang="en" altLang="ko-KR" sz="2000" b="0" i="0" dirty="0">
                <a:solidFill>
                  <a:srgbClr val="FFC000"/>
                </a:solidFill>
                <a:effectLst/>
                <a:latin typeface="+mj-ea"/>
                <a:ea typeface="+mj-ea"/>
              </a:rPr>
              <a:t>commit</a:t>
            </a:r>
            <a:r>
              <a:rPr lang="ko-KR" altLang="en-US" sz="2000" b="0" i="0" dirty="0">
                <a:solidFill>
                  <a:srgbClr val="FFC000"/>
                </a:solidFill>
                <a:effectLst/>
                <a:latin typeface="+mj-ea"/>
                <a:ea typeface="+mj-ea"/>
              </a:rPr>
              <a:t>만 </a:t>
            </a:r>
            <a:r>
              <a:rPr lang="ko-KR" altLang="en-US" sz="2000" b="0" i="0" dirty="0">
                <a:solidFill>
                  <a:schemeClr val="bg1"/>
                </a:solidFill>
                <a:effectLst/>
                <a:latin typeface="+mj-ea"/>
                <a:ea typeface="+mj-ea"/>
              </a:rPr>
              <a:t>가져올 수 있다</a:t>
            </a:r>
            <a:r>
              <a:rPr lang="en-US" altLang="ko-KR" sz="2000" dirty="0">
                <a:solidFill>
                  <a:schemeClr val="bg1"/>
                </a:solidFill>
                <a:latin typeface="+mj-ea"/>
                <a:ea typeface="+mj-ea"/>
              </a:rPr>
              <a:t>.</a:t>
            </a:r>
            <a:endParaRPr lang="en-US" altLang="ko-KR" sz="2000" b="0" i="0" dirty="0"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51125044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B27AB28-CF14-FC1A-550C-6B1DB6E94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46</a:t>
            </a:fld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7CF361-BFAA-6ADE-ECFE-F99EAC228007}"/>
              </a:ext>
            </a:extLst>
          </p:cNvPr>
          <p:cNvSpPr txBox="1"/>
          <p:nvPr/>
        </p:nvSpPr>
        <p:spPr>
          <a:xfrm>
            <a:off x="0" y="784340"/>
            <a:ext cx="12192000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40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Pretendard Black" panose="02000A03000000020004" pitchFamily="50" charset="-127"/>
              </a:rPr>
              <a:t>git cherry-pick =</a:t>
            </a:r>
            <a:r>
              <a:rPr lang="ko-KR" altLang="en-US" sz="40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Pretendard Black" panose="02000A03000000020004" pitchFamily="50" charset="-127"/>
              </a:rPr>
              <a:t> 내가 필요한 </a:t>
            </a:r>
            <a:r>
              <a:rPr lang="ko-KR" altLang="en-US" sz="4000" spc="-3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Pretendard Black" panose="02000A03000000020004" pitchFamily="50" charset="-127"/>
              </a:rPr>
              <a:t>커밋만</a:t>
            </a:r>
            <a:r>
              <a:rPr lang="ko-KR" altLang="en-US" sz="40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Pretendard Black" panose="02000A03000000020004" pitchFamily="50" charset="-127"/>
              </a:rPr>
              <a:t> 선택</a:t>
            </a:r>
            <a:endParaRPr lang="en-US" altLang="ko-KR" sz="40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  <a:cs typeface="Pretendard Black" panose="02000A03000000020004" pitchFamily="50" charset="-127"/>
            </a:endParaRPr>
          </a:p>
        </p:txBody>
      </p:sp>
      <p:pic>
        <p:nvPicPr>
          <p:cNvPr id="62466" name="Picture 2">
            <a:extLst>
              <a:ext uri="{FF2B5EF4-FFF2-40B4-BE49-F238E27FC236}">
                <a16:creationId xmlns:a16="http://schemas.microsoft.com/office/drawing/2014/main" id="{5CC5F39A-A16D-E0D7-5292-18965BB822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89700" y="1829497"/>
            <a:ext cx="3505200" cy="3750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468" name="Picture 4" descr="Creepy Condescending Wonka Meme - Imgflip">
            <a:extLst>
              <a:ext uri="{FF2B5EF4-FFF2-40B4-BE49-F238E27FC236}">
                <a16:creationId xmlns:a16="http://schemas.microsoft.com/office/drawing/2014/main" id="{DFF7448F-EB79-14BD-FB67-42404CCDB3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97100" y="1825498"/>
            <a:ext cx="3784600" cy="3754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214628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B27AB28-CF14-FC1A-550C-6B1DB6E94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47</a:t>
            </a:fld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7CF361-BFAA-6ADE-ECFE-F99EAC228007}"/>
              </a:ext>
            </a:extLst>
          </p:cNvPr>
          <p:cNvSpPr txBox="1"/>
          <p:nvPr/>
        </p:nvSpPr>
        <p:spPr>
          <a:xfrm>
            <a:off x="0" y="784340"/>
            <a:ext cx="12192000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40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Pretendard Black" panose="02000A03000000020004" pitchFamily="50" charset="-127"/>
              </a:rPr>
              <a:t>merge conflict</a:t>
            </a:r>
          </a:p>
        </p:txBody>
      </p:sp>
      <p:pic>
        <p:nvPicPr>
          <p:cNvPr id="68610" name="Picture 2" descr="Merge Conflicts">
            <a:extLst>
              <a:ext uri="{FF2B5EF4-FFF2-40B4-BE49-F238E27FC236}">
                <a16:creationId xmlns:a16="http://schemas.microsoft.com/office/drawing/2014/main" id="{92417871-9349-EC28-300D-CCE6989301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93850" y="2061850"/>
            <a:ext cx="3536950" cy="3632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TIL 27 | Git찮아도 알아둬야할 Git명령어">
            <a:extLst>
              <a:ext uri="{FF2B5EF4-FFF2-40B4-BE49-F238E27FC236}">
                <a16:creationId xmlns:a16="http://schemas.microsoft.com/office/drawing/2014/main" id="{1E9B6A10-D0A4-F52D-A955-03EB064C19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08582" y="2360471"/>
            <a:ext cx="5426235" cy="303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477969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B27AB28-CF14-FC1A-550C-6B1DB6E94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48</a:t>
            </a:fld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7CF361-BFAA-6ADE-ECFE-F99EAC228007}"/>
              </a:ext>
            </a:extLst>
          </p:cNvPr>
          <p:cNvSpPr txBox="1"/>
          <p:nvPr/>
        </p:nvSpPr>
        <p:spPr>
          <a:xfrm>
            <a:off x="0" y="784340"/>
            <a:ext cx="12192000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40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Pretendard Black" panose="02000A03000000020004" pitchFamily="50" charset="-127"/>
              </a:rPr>
              <a:t>merge conflict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9808542-0F46-AF32-C62D-CBDDE6DC88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36899" y="2127560"/>
            <a:ext cx="6273800" cy="39461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900D7E1-02FC-6939-B3F3-07B6C488F0CB}"/>
              </a:ext>
            </a:extLst>
          </p:cNvPr>
          <p:cNvSpPr txBox="1"/>
          <p:nvPr/>
        </p:nvSpPr>
        <p:spPr>
          <a:xfrm>
            <a:off x="2490011" y="1602779"/>
            <a:ext cx="7211977" cy="861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28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FFC000"/>
                </a:solidFill>
                <a:latin typeface="+mj-ea"/>
                <a:ea typeface="+mj-ea"/>
                <a:cs typeface="Pretendard Black" panose="02000A03000000020004" pitchFamily="50" charset="-127"/>
              </a:rPr>
              <a:t>3-way merge</a:t>
            </a:r>
          </a:p>
          <a:p>
            <a:pPr marL="514350" indent="-514350" algn="ctr">
              <a:buAutoNum type="arabicPeriod"/>
            </a:pPr>
            <a:endParaRPr lang="en-US" altLang="ko-KR" sz="28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FFC000"/>
              </a:solidFill>
              <a:latin typeface="+mj-ea"/>
              <a:ea typeface="+mj-ea"/>
              <a:cs typeface="Pretendard Black" panose="02000A0300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19A7BCC-05D7-BD3C-149F-C6D55DB1D924}"/>
              </a:ext>
            </a:extLst>
          </p:cNvPr>
          <p:cNvSpPr txBox="1"/>
          <p:nvPr/>
        </p:nvSpPr>
        <p:spPr>
          <a:xfrm>
            <a:off x="2667810" y="6167554"/>
            <a:ext cx="7211977" cy="861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28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Pretendard Black" panose="02000A03000000020004" pitchFamily="50" charset="-127"/>
              </a:rPr>
              <a:t>수동으로 수정하거나</a:t>
            </a:r>
            <a:r>
              <a:rPr lang="en-US" altLang="ko-KR" sz="28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Pretendard Black" panose="02000A03000000020004" pitchFamily="50" charset="-127"/>
              </a:rPr>
              <a:t>,</a:t>
            </a:r>
            <a:r>
              <a:rPr lang="ko-KR" altLang="en-US" sz="28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Pretendard Black" panose="02000A03000000020004" pitchFamily="50" charset="-127"/>
              </a:rPr>
              <a:t> </a:t>
            </a:r>
            <a:r>
              <a:rPr lang="en-US" altLang="ko-KR" sz="28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Pretendard Black" panose="02000A03000000020004" pitchFamily="50" charset="-127"/>
              </a:rPr>
              <a:t>GUI Tool</a:t>
            </a:r>
            <a:r>
              <a:rPr lang="ko-KR" altLang="en-US" sz="28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Pretendard Black" panose="02000A03000000020004" pitchFamily="50" charset="-127"/>
              </a:rPr>
              <a:t>을 활용하여 수정</a:t>
            </a:r>
            <a:endParaRPr lang="en-US" altLang="ko-KR" sz="28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  <a:cs typeface="Pretendard Black" panose="02000A03000000020004" pitchFamily="50" charset="-127"/>
            </a:endParaRPr>
          </a:p>
          <a:p>
            <a:pPr marL="514350" indent="-514350" algn="ctr">
              <a:buAutoNum type="arabicPeriod"/>
            </a:pPr>
            <a:endParaRPr lang="en-US" altLang="ko-KR" sz="28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FFC000"/>
              </a:solidFill>
              <a:latin typeface="+mj-ea"/>
              <a:ea typeface="+mj-ea"/>
              <a:cs typeface="Pretendard Black" panose="02000A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9468938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B27AB28-CF14-FC1A-550C-6B1DB6E94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49</a:t>
            </a:fld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7CF361-BFAA-6ADE-ECFE-F99EAC228007}"/>
              </a:ext>
            </a:extLst>
          </p:cNvPr>
          <p:cNvSpPr txBox="1"/>
          <p:nvPr/>
        </p:nvSpPr>
        <p:spPr>
          <a:xfrm>
            <a:off x="0" y="784340"/>
            <a:ext cx="12192000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40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Pretendard Black" panose="02000A03000000020004" pitchFamily="50" charset="-127"/>
              </a:rPr>
              <a:t>merge conflict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5F35101-862B-BC50-A59B-6DCD9B7A9A2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20974" y="2087423"/>
            <a:ext cx="3219451" cy="139527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7FEA5FD-8CC9-3606-978A-EAE1ECDBCB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27800" y="2095499"/>
            <a:ext cx="3352800" cy="12954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F0DF3DC-4D32-8A81-878C-CEC1EABEF10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95425" y="3884999"/>
            <a:ext cx="9201150" cy="93869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A0E3D111-6397-181F-CD3F-A894BA94C5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84450" y="5035099"/>
            <a:ext cx="7397750" cy="1038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834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B27AB28-CF14-FC1A-550C-6B1DB6E94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7CF361-BFAA-6ADE-ECFE-F99EAC228007}"/>
              </a:ext>
            </a:extLst>
          </p:cNvPr>
          <p:cNvSpPr txBox="1"/>
          <p:nvPr/>
        </p:nvSpPr>
        <p:spPr>
          <a:xfrm>
            <a:off x="2490011" y="2197893"/>
            <a:ext cx="7211977" cy="24622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742950" indent="-742950" algn="ctr">
              <a:buAutoNum type="arabicPeriod"/>
            </a:pPr>
            <a:r>
              <a:rPr lang="en-US" altLang="ko-KR" sz="40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Pretendard Black" panose="02000A03000000020004" pitchFamily="50" charset="-127"/>
              </a:rPr>
              <a:t>git </a:t>
            </a:r>
            <a:r>
              <a:rPr lang="ko-KR" altLang="en-US" sz="40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Pretendard Black" panose="02000A03000000020004" pitchFamily="50" charset="-127"/>
              </a:rPr>
              <a:t>기초 명령어</a:t>
            </a:r>
            <a:endParaRPr lang="en-US" altLang="ko-KR" sz="40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  <a:cs typeface="Pretendard Black" panose="02000A03000000020004" pitchFamily="50" charset="-127"/>
            </a:endParaRPr>
          </a:p>
          <a:p>
            <a:pPr marL="742950" indent="-742950" algn="ctr">
              <a:buAutoNum type="arabicPeriod"/>
            </a:pPr>
            <a:r>
              <a:rPr lang="en-US" altLang="ko-KR" sz="40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Pretendard Black" panose="02000A03000000020004" pitchFamily="50" charset="-127"/>
              </a:rPr>
              <a:t>git branch </a:t>
            </a:r>
            <a:r>
              <a:rPr lang="ko-KR" altLang="en-US" sz="40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Pretendard Black" panose="02000A03000000020004" pitchFamily="50" charset="-127"/>
              </a:rPr>
              <a:t>활용 방법</a:t>
            </a:r>
            <a:endParaRPr lang="en-US" altLang="ko-KR" sz="40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  <a:cs typeface="Pretendard Black" panose="02000A03000000020004" pitchFamily="50" charset="-127"/>
            </a:endParaRPr>
          </a:p>
          <a:p>
            <a:pPr marL="742950" indent="-742950" algn="ctr">
              <a:buAutoNum type="arabicPeriod"/>
            </a:pPr>
            <a:r>
              <a:rPr lang="en-US" altLang="ko-KR" sz="4000" spc="-3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Pretendard Black" panose="02000A03000000020004" pitchFamily="50" charset="-127"/>
              </a:rPr>
              <a:t>github</a:t>
            </a:r>
            <a:r>
              <a:rPr lang="en-US" altLang="ko-KR" sz="40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Pretendard Black" panose="02000A03000000020004" pitchFamily="50" charset="-127"/>
              </a:rPr>
              <a:t> </a:t>
            </a:r>
            <a:r>
              <a:rPr lang="ko-KR" altLang="en-US" sz="40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Pretendard Black" panose="02000A03000000020004" pitchFamily="50" charset="-127"/>
              </a:rPr>
              <a:t>활용 방법</a:t>
            </a:r>
            <a:endParaRPr lang="en-US" altLang="ko-KR" sz="40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  <a:cs typeface="Pretendard Black" panose="02000A03000000020004" pitchFamily="50" charset="-127"/>
            </a:endParaRPr>
          </a:p>
          <a:p>
            <a:pPr marL="742950" indent="-742950" algn="ctr">
              <a:buAutoNum type="arabicPeriod"/>
            </a:pPr>
            <a:endParaRPr lang="en-US" altLang="ko-KR" sz="40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  <a:cs typeface="Pretendard Black" panose="02000A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6303655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B27AB28-CF14-FC1A-550C-6B1DB6E94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50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7CF361-BFAA-6ADE-ECFE-F99EAC228007}"/>
              </a:ext>
            </a:extLst>
          </p:cNvPr>
          <p:cNvSpPr txBox="1"/>
          <p:nvPr/>
        </p:nvSpPr>
        <p:spPr>
          <a:xfrm>
            <a:off x="2490011" y="2197893"/>
            <a:ext cx="7211977" cy="24622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742950" indent="-742950" algn="ctr">
              <a:buAutoNum type="arabicPeriod"/>
            </a:pPr>
            <a:r>
              <a:rPr lang="en-US" altLang="ko-KR" sz="40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Pretendard Black" panose="02000A03000000020004" pitchFamily="50" charset="-127"/>
              </a:rPr>
              <a:t>git </a:t>
            </a:r>
            <a:r>
              <a:rPr lang="ko-KR" altLang="en-US" sz="40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Pretendard Black" panose="02000A03000000020004" pitchFamily="50" charset="-127"/>
              </a:rPr>
              <a:t>기초 명령어</a:t>
            </a:r>
            <a:endParaRPr lang="en-US" altLang="ko-KR" sz="40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  <a:cs typeface="Pretendard Black" panose="02000A03000000020004" pitchFamily="50" charset="-127"/>
            </a:endParaRPr>
          </a:p>
          <a:p>
            <a:pPr marL="742950" indent="-742950" algn="ctr">
              <a:buAutoNum type="arabicPeriod"/>
            </a:pPr>
            <a:r>
              <a:rPr lang="en-US" altLang="ko-KR" sz="40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Pretendard Black" panose="02000A03000000020004" pitchFamily="50" charset="-127"/>
              </a:rPr>
              <a:t>git branch </a:t>
            </a:r>
            <a:r>
              <a:rPr lang="ko-KR" altLang="en-US" sz="40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Pretendard Black" panose="02000A03000000020004" pitchFamily="50" charset="-127"/>
              </a:rPr>
              <a:t>활용 방법</a:t>
            </a:r>
            <a:endParaRPr lang="en-US" altLang="ko-KR" sz="40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  <a:cs typeface="Pretendard Black" panose="02000A03000000020004" pitchFamily="50" charset="-127"/>
            </a:endParaRPr>
          </a:p>
          <a:p>
            <a:pPr marL="742950" indent="-742950" algn="ctr">
              <a:buAutoNum type="arabicPeriod"/>
            </a:pPr>
            <a:r>
              <a:rPr lang="en-US" altLang="ko-KR" sz="4000" spc="-3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FFC000"/>
                </a:solidFill>
                <a:latin typeface="+mj-ea"/>
                <a:ea typeface="+mj-ea"/>
                <a:cs typeface="Pretendard Black" panose="02000A03000000020004" pitchFamily="50" charset="-127"/>
              </a:rPr>
              <a:t>github</a:t>
            </a:r>
            <a:r>
              <a:rPr lang="en-US" altLang="ko-KR" sz="40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FFC000"/>
                </a:solidFill>
                <a:latin typeface="+mj-ea"/>
                <a:ea typeface="+mj-ea"/>
                <a:cs typeface="Pretendard Black" panose="02000A03000000020004" pitchFamily="50" charset="-127"/>
              </a:rPr>
              <a:t> </a:t>
            </a:r>
            <a:r>
              <a:rPr lang="ko-KR" altLang="en-US" sz="40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FFC000"/>
                </a:solidFill>
                <a:latin typeface="+mj-ea"/>
                <a:ea typeface="+mj-ea"/>
                <a:cs typeface="Pretendard Black" panose="02000A03000000020004" pitchFamily="50" charset="-127"/>
              </a:rPr>
              <a:t>활용 방법</a:t>
            </a:r>
            <a:endParaRPr lang="en-US" altLang="ko-KR" sz="40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FFC000"/>
              </a:solidFill>
              <a:latin typeface="+mj-ea"/>
              <a:ea typeface="+mj-ea"/>
              <a:cs typeface="Pretendard Black" panose="02000A03000000020004" pitchFamily="50" charset="-127"/>
            </a:endParaRPr>
          </a:p>
          <a:p>
            <a:pPr marL="742950" indent="-742950" algn="ctr">
              <a:buAutoNum type="arabicPeriod"/>
            </a:pPr>
            <a:endParaRPr lang="en-US" altLang="ko-KR" sz="40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  <a:cs typeface="Pretendard Black" panose="02000A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707329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B27AB28-CF14-FC1A-550C-6B1DB6E94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51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7CF361-BFAA-6ADE-ECFE-F99EAC228007}"/>
              </a:ext>
            </a:extLst>
          </p:cNvPr>
          <p:cNvSpPr txBox="1"/>
          <p:nvPr/>
        </p:nvSpPr>
        <p:spPr>
          <a:xfrm>
            <a:off x="2490011" y="483393"/>
            <a:ext cx="7211977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40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Pretendard Black" panose="02000A03000000020004" pitchFamily="50" charset="-127"/>
              </a:rPr>
              <a:t>GUI : </a:t>
            </a:r>
            <a:r>
              <a:rPr lang="en-US" altLang="ko-KR" sz="4000" spc="-3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Pretendard Black" panose="02000A03000000020004" pitchFamily="50" charset="-127"/>
              </a:rPr>
              <a:t>GitKraken</a:t>
            </a:r>
            <a:endParaRPr lang="en-US" altLang="ko-KR" sz="40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  <a:cs typeface="Pretendard Black" panose="02000A03000000020004" pitchFamily="50" charset="-127"/>
            </a:endParaRPr>
          </a:p>
        </p:txBody>
      </p:sp>
      <p:pic>
        <p:nvPicPr>
          <p:cNvPr id="56322" name="Picture 2" descr="Git / GUI] 깃크라켄(GitKraken) 설치 및 사용하기 — 통 속의 뇌">
            <a:extLst>
              <a:ext uri="{FF2B5EF4-FFF2-40B4-BE49-F238E27FC236}">
                <a16:creationId xmlns:a16="http://schemas.microsoft.com/office/drawing/2014/main" id="{88EB574B-6AE8-9144-7216-CB11BE263E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3750" y="2729542"/>
            <a:ext cx="1911350" cy="191135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56324" name="Picture 4" descr="GitKraken: meet this interesting tool for developers | Linux Addicts">
            <a:extLst>
              <a:ext uri="{FF2B5EF4-FFF2-40B4-BE49-F238E27FC236}">
                <a16:creationId xmlns:a16="http://schemas.microsoft.com/office/drawing/2014/main" id="{09ED555A-9D9D-E173-20CD-DADD5230AC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56755" y="1416050"/>
            <a:ext cx="7792245" cy="4747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104677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B27AB28-CF14-FC1A-550C-6B1DB6E94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52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7CF361-BFAA-6ADE-ECFE-F99EAC228007}"/>
              </a:ext>
            </a:extLst>
          </p:cNvPr>
          <p:cNvSpPr txBox="1"/>
          <p:nvPr/>
        </p:nvSpPr>
        <p:spPr>
          <a:xfrm>
            <a:off x="2490011" y="483393"/>
            <a:ext cx="7211977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40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Pretendard Black" panose="02000A03000000020004" pitchFamily="50" charset="-127"/>
              </a:rPr>
              <a:t>GUI : SourceTree</a:t>
            </a:r>
          </a:p>
        </p:txBody>
      </p:sp>
      <p:pic>
        <p:nvPicPr>
          <p:cNvPr id="57346" name="Picture 2" descr="Sourcetree | 잡다한 IT 개발 이야기">
            <a:extLst>
              <a:ext uri="{FF2B5EF4-FFF2-40B4-BE49-F238E27FC236}">
                <a16:creationId xmlns:a16="http://schemas.microsoft.com/office/drawing/2014/main" id="{3AF42027-3D2D-4A34-61C4-E6D7C589F9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4000" y="2571750"/>
            <a:ext cx="28575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348" name="Picture 4" descr="Sourcetree | Free Git GUI for Mac and Windows">
            <a:extLst>
              <a:ext uri="{FF2B5EF4-FFF2-40B4-BE49-F238E27FC236}">
                <a16:creationId xmlns:a16="http://schemas.microsoft.com/office/drawing/2014/main" id="{58A305A7-AD94-B7EA-F5D8-3A05D1AA2A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43300" y="1384498"/>
            <a:ext cx="7455477" cy="468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833617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B27AB28-CF14-FC1A-550C-6B1DB6E94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53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7CF361-BFAA-6ADE-ECFE-F99EAC228007}"/>
              </a:ext>
            </a:extLst>
          </p:cNvPr>
          <p:cNvSpPr txBox="1"/>
          <p:nvPr/>
        </p:nvSpPr>
        <p:spPr>
          <a:xfrm>
            <a:off x="2490011" y="483393"/>
            <a:ext cx="7211977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40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Pretendard Black" panose="02000A03000000020004" pitchFamily="50" charset="-127"/>
              </a:rPr>
              <a:t>GUI : </a:t>
            </a:r>
            <a:r>
              <a:rPr lang="en-US" altLang="ko-KR" sz="4000" spc="-3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Pretendard Black" panose="02000A03000000020004" pitchFamily="50" charset="-127"/>
              </a:rPr>
              <a:t>Github</a:t>
            </a:r>
            <a:r>
              <a:rPr lang="en-US" altLang="ko-KR" sz="40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Pretendard Black" panose="02000A03000000020004" pitchFamily="50" charset="-127"/>
              </a:rPr>
              <a:t> Desktop</a:t>
            </a:r>
          </a:p>
        </p:txBody>
      </p:sp>
      <p:pic>
        <p:nvPicPr>
          <p:cNvPr id="58370" name="Picture 2">
            <a:extLst>
              <a:ext uri="{FF2B5EF4-FFF2-40B4-BE49-F238E27FC236}">
                <a16:creationId xmlns:a16="http://schemas.microsoft.com/office/drawing/2014/main" id="{06CB0289-3057-5E9F-E9CB-36824F9236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71550" y="2343150"/>
            <a:ext cx="1943100" cy="194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372" name="Picture 4" descr="How to set git diff parameter in Github desktop gui - Stack Overflow">
            <a:extLst>
              <a:ext uri="{FF2B5EF4-FFF2-40B4-BE49-F238E27FC236}">
                <a16:creationId xmlns:a16="http://schemas.microsoft.com/office/drawing/2014/main" id="{54F4678A-D1DB-EE55-57AB-2C92E8A2A7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08400" y="1486613"/>
            <a:ext cx="6540500" cy="4482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696291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B27AB28-CF14-FC1A-550C-6B1DB6E94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54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7CF361-BFAA-6ADE-ECFE-F99EAC228007}"/>
              </a:ext>
            </a:extLst>
          </p:cNvPr>
          <p:cNvSpPr txBox="1"/>
          <p:nvPr/>
        </p:nvSpPr>
        <p:spPr>
          <a:xfrm>
            <a:off x="2490011" y="483393"/>
            <a:ext cx="7211977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40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Pretendard Black" panose="02000A03000000020004" pitchFamily="50" charset="-127"/>
              </a:rPr>
              <a:t>KHUDA 4</a:t>
            </a:r>
            <a:r>
              <a:rPr lang="ko-KR" altLang="en-US" sz="40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Pretendard Black" panose="02000A03000000020004" pitchFamily="50" charset="-127"/>
              </a:rPr>
              <a:t>기 </a:t>
            </a:r>
            <a:r>
              <a:rPr lang="ko-KR" altLang="en-US" sz="4000" spc="-3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Pretendard Black" panose="02000A03000000020004" pitchFamily="50" charset="-127"/>
              </a:rPr>
              <a:t>깃허브</a:t>
            </a:r>
            <a:endParaRPr lang="en-US" altLang="ko-KR" sz="40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  <a:cs typeface="Pretendard Black" panose="02000A0300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D41BAA3-723D-CD6A-4EC5-07E6FB19F11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9800" y="1818889"/>
            <a:ext cx="7772400" cy="455571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D307600-C4FE-5ACA-DA70-8E75C8C1A6D4}"/>
              </a:ext>
            </a:extLst>
          </p:cNvPr>
          <p:cNvSpPr txBox="1"/>
          <p:nvPr/>
        </p:nvSpPr>
        <p:spPr>
          <a:xfrm>
            <a:off x="2490011" y="1209090"/>
            <a:ext cx="721197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20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Pretendard Black" panose="02000A03000000020004" pitchFamily="50" charset="-127"/>
              </a:rPr>
              <a:t>https://</a:t>
            </a:r>
            <a:r>
              <a:rPr lang="en-US" altLang="ko-KR" sz="2000" spc="-3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Pretendard Black" panose="02000A03000000020004" pitchFamily="50" charset="-127"/>
              </a:rPr>
              <a:t>github.com</a:t>
            </a:r>
            <a:r>
              <a:rPr lang="en-US" altLang="ko-KR" sz="20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Pretendard Black" panose="02000A03000000020004" pitchFamily="50" charset="-127"/>
              </a:rPr>
              <a:t>/khuda-4th</a:t>
            </a:r>
          </a:p>
        </p:txBody>
      </p:sp>
    </p:spTree>
    <p:extLst>
      <p:ext uri="{BB962C8B-B14F-4D97-AF65-F5344CB8AC3E}">
        <p14:creationId xmlns:p14="http://schemas.microsoft.com/office/powerpoint/2010/main" val="215338053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B27AB28-CF14-FC1A-550C-6B1DB6E94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55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7CF361-BFAA-6ADE-ECFE-F99EAC228007}"/>
              </a:ext>
            </a:extLst>
          </p:cNvPr>
          <p:cNvSpPr txBox="1"/>
          <p:nvPr/>
        </p:nvSpPr>
        <p:spPr>
          <a:xfrm>
            <a:off x="2490011" y="624759"/>
            <a:ext cx="7211977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40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Pretendard Black" panose="02000A03000000020004" pitchFamily="50" charset="-127"/>
              </a:rPr>
              <a:t>프로젝트 진행 시 </a:t>
            </a:r>
            <a:r>
              <a:rPr lang="ko-KR" altLang="en-US" sz="4000" spc="-3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Pretendard Black" panose="02000A03000000020004" pitchFamily="50" charset="-127"/>
              </a:rPr>
              <a:t>깃허브</a:t>
            </a:r>
            <a:r>
              <a:rPr lang="ko-KR" altLang="en-US" sz="40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Pretendard Black" panose="02000A03000000020004" pitchFamily="50" charset="-127"/>
              </a:rPr>
              <a:t> 활용</a:t>
            </a:r>
            <a:endParaRPr lang="en-US" altLang="ko-KR" sz="40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  <a:cs typeface="Pretendard Black" panose="02000A0300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FA03FB-FEFE-B547-B2D9-020FDF00FFA7}"/>
              </a:ext>
            </a:extLst>
          </p:cNvPr>
          <p:cNvSpPr txBox="1"/>
          <p:nvPr/>
        </p:nvSpPr>
        <p:spPr>
          <a:xfrm>
            <a:off x="2032811" y="2136338"/>
            <a:ext cx="8343089" cy="30162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514350" indent="-514350" algn="ctr">
              <a:buAutoNum type="arabicPeriod"/>
            </a:pPr>
            <a:r>
              <a:rPr lang="ko-KR" altLang="en-US" sz="2800" spc="-3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Pretendard Black" panose="02000A03000000020004" pitchFamily="50" charset="-127"/>
              </a:rPr>
              <a:t>교육팀</a:t>
            </a:r>
            <a:r>
              <a:rPr lang="ko-KR" altLang="en-US" sz="28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Pretendard Black" panose="02000A03000000020004" pitchFamily="50" charset="-127"/>
              </a:rPr>
              <a:t> 측에서 </a:t>
            </a:r>
            <a:r>
              <a:rPr lang="ko-KR" altLang="en-US" sz="2800" spc="-3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Pretendard Black" panose="02000A03000000020004" pitchFamily="50" charset="-127"/>
              </a:rPr>
              <a:t>레포</a:t>
            </a:r>
            <a:r>
              <a:rPr lang="ko-KR" altLang="en-US" sz="28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Pretendard Black" panose="02000A03000000020004" pitchFamily="50" charset="-127"/>
              </a:rPr>
              <a:t> 생성</a:t>
            </a:r>
            <a:endParaRPr lang="en-US" altLang="ko-KR" sz="28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  <a:cs typeface="Pretendard Black" panose="02000A03000000020004" pitchFamily="50" charset="-127"/>
            </a:endParaRPr>
          </a:p>
          <a:p>
            <a:pPr marL="514350" indent="-514350" algn="ctr">
              <a:buAutoNum type="arabicPeriod"/>
            </a:pPr>
            <a:endParaRPr lang="en-US" altLang="ko-KR" sz="28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  <a:cs typeface="Pretendard Black" panose="02000A03000000020004" pitchFamily="50" charset="-127"/>
            </a:endParaRPr>
          </a:p>
          <a:p>
            <a:pPr marL="514350" indent="-514350" algn="ctr">
              <a:buAutoNum type="arabicPeriod"/>
            </a:pPr>
            <a:r>
              <a:rPr lang="ko-KR" altLang="en-US" sz="28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Pretendard Black" panose="02000A03000000020004" pitchFamily="50" charset="-127"/>
              </a:rPr>
              <a:t>팀원들은 생성된 </a:t>
            </a:r>
            <a:r>
              <a:rPr lang="ko-KR" altLang="en-US" sz="2800" spc="-3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Pretendard Black" panose="02000A03000000020004" pitchFamily="50" charset="-127"/>
              </a:rPr>
              <a:t>레포에서</a:t>
            </a:r>
            <a:r>
              <a:rPr lang="ko-KR" altLang="en-US" sz="28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Pretendard Black" panose="02000A03000000020004" pitchFamily="50" charset="-127"/>
              </a:rPr>
              <a:t> 자유롭게 프로젝트 진행</a:t>
            </a:r>
            <a:endParaRPr lang="en-US" altLang="ko-KR" sz="28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  <a:cs typeface="Pretendard Black" panose="02000A03000000020004" pitchFamily="50" charset="-127"/>
            </a:endParaRPr>
          </a:p>
          <a:p>
            <a:pPr marL="514350" indent="-514350" algn="ctr">
              <a:buAutoNum type="arabicPeriod"/>
            </a:pPr>
            <a:endParaRPr lang="en-US" altLang="ko-KR" sz="28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  <a:cs typeface="Pretendard Black" panose="02000A03000000020004" pitchFamily="50" charset="-127"/>
            </a:endParaRPr>
          </a:p>
          <a:p>
            <a:pPr marL="514350" indent="-514350" algn="ctr">
              <a:buAutoNum type="arabicPeriod"/>
            </a:pPr>
            <a:r>
              <a:rPr lang="ko-KR" altLang="en-US" sz="28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Pretendard Black" panose="02000A03000000020004" pitchFamily="50" charset="-127"/>
              </a:rPr>
              <a:t>프로젝트 완성 이후 </a:t>
            </a:r>
            <a:r>
              <a:rPr lang="en-US" altLang="ko-KR" sz="28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Pretendard Black" panose="02000A03000000020004" pitchFamily="50" charset="-127"/>
              </a:rPr>
              <a:t>README.MD</a:t>
            </a:r>
            <a:r>
              <a:rPr lang="ko-KR" altLang="en-US" sz="28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Pretendard Black" panose="02000A03000000020004" pitchFamily="50" charset="-127"/>
              </a:rPr>
              <a:t> 작성 필수</a:t>
            </a:r>
            <a:endParaRPr lang="en-US" altLang="ko-KR" sz="28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  <a:cs typeface="Pretendard Black" panose="02000A03000000020004" pitchFamily="50" charset="-127"/>
            </a:endParaRPr>
          </a:p>
          <a:p>
            <a:pPr algn="ctr"/>
            <a:r>
              <a:rPr lang="en-US" altLang="ko-KR" sz="28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Pretendard Black" panose="02000A03000000020004" pitchFamily="50" charset="-127"/>
              </a:rPr>
              <a:t>(</a:t>
            </a:r>
            <a:r>
              <a:rPr lang="ko-KR" altLang="en-US" sz="28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Pretendard Black" panose="02000A03000000020004" pitchFamily="50" charset="-127"/>
              </a:rPr>
              <a:t>이후에 </a:t>
            </a:r>
            <a:r>
              <a:rPr lang="ko-KR" altLang="en-US" sz="2800" spc="-3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Pretendard Black" panose="02000A03000000020004" pitchFamily="50" charset="-127"/>
              </a:rPr>
              <a:t>깃허브</a:t>
            </a:r>
            <a:r>
              <a:rPr lang="ko-KR" altLang="en-US" sz="28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Pretendard Black" panose="02000A03000000020004" pitchFamily="50" charset="-127"/>
              </a:rPr>
              <a:t> 관련 매뉴얼 업로드 예정</a:t>
            </a:r>
            <a:r>
              <a:rPr lang="en-US" altLang="ko-KR" sz="28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Pretendard Black" panose="02000A03000000020004" pitchFamily="50" charset="-127"/>
              </a:rPr>
              <a:t>)</a:t>
            </a:r>
          </a:p>
          <a:p>
            <a:pPr algn="ctr"/>
            <a:endParaRPr lang="en-US" altLang="ko-KR" sz="28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  <a:cs typeface="Pretendard Black" panose="02000A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229898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B27AB28-CF14-FC1A-550C-6B1DB6E94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56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7CF361-BFAA-6ADE-ECFE-F99EAC228007}"/>
              </a:ext>
            </a:extLst>
          </p:cNvPr>
          <p:cNvSpPr txBox="1"/>
          <p:nvPr/>
        </p:nvSpPr>
        <p:spPr>
          <a:xfrm>
            <a:off x="2490011" y="483393"/>
            <a:ext cx="7211977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40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Pretendard Black" panose="02000A03000000020004" pitchFamily="50" charset="-127"/>
              </a:rPr>
              <a:t>무료 배포</a:t>
            </a:r>
            <a:r>
              <a:rPr lang="en-US" altLang="ko-KR" sz="40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Pretendard Black" panose="02000A03000000020004" pitchFamily="50" charset="-127"/>
              </a:rPr>
              <a:t> </a:t>
            </a:r>
            <a:r>
              <a:rPr lang="ko-KR" altLang="en-US" sz="40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Pretendard Black" panose="02000A03000000020004" pitchFamily="50" charset="-127"/>
              </a:rPr>
              <a:t>교재 공유</a:t>
            </a:r>
            <a:endParaRPr lang="en-US" altLang="ko-KR" sz="40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  <a:cs typeface="Pretendard Black" panose="02000A03000000020004" pitchFamily="50" charset="-127"/>
            </a:endParaRPr>
          </a:p>
        </p:txBody>
      </p:sp>
      <p:pic>
        <p:nvPicPr>
          <p:cNvPr id="65540" name="Picture 4">
            <a:extLst>
              <a:ext uri="{FF2B5EF4-FFF2-40B4-BE49-F238E27FC236}">
                <a16:creationId xmlns:a16="http://schemas.microsoft.com/office/drawing/2014/main" id="{C1A4689E-D9A4-2165-7CE9-E003D2F0AA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08201" y="1786135"/>
            <a:ext cx="1972790" cy="2849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8E755DD-375D-7212-C38E-570AFD72BD43}"/>
              </a:ext>
            </a:extLst>
          </p:cNvPr>
          <p:cNvSpPr txBox="1"/>
          <p:nvPr/>
        </p:nvSpPr>
        <p:spPr>
          <a:xfrm>
            <a:off x="838200" y="5143501"/>
            <a:ext cx="4965700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" altLang="ko-KR" sz="20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Pretendard Black" panose="02000A03000000020004" pitchFamily="50" charset="-127"/>
              </a:rPr>
              <a:t>https://</a:t>
            </a:r>
            <a:r>
              <a:rPr lang="en" altLang="ko-KR" sz="2000" spc="-3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Pretendard Black" panose="02000A03000000020004" pitchFamily="50" charset="-127"/>
              </a:rPr>
              <a:t>paullabworkspace.notion.site</a:t>
            </a:r>
            <a:r>
              <a:rPr lang="en" altLang="ko-KR" sz="20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Pretendard Black" panose="02000A03000000020004" pitchFamily="50" charset="-127"/>
              </a:rPr>
              <a:t>/GitHub-435ec8074bcf4353afb947f601a030df#20c3418ef6fa49bf86353c50e02e0307</a:t>
            </a:r>
            <a:endParaRPr lang="en-US" altLang="ko-KR" sz="20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  <a:cs typeface="Pretendard Black" panose="02000A03000000020004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DD40F54-295D-96E8-FD9C-FFB5459AA6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78090" y="1786135"/>
            <a:ext cx="4010510" cy="321816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ACBCDAD-2392-61FD-B7F9-AFFA41D967D6}"/>
              </a:ext>
            </a:extLst>
          </p:cNvPr>
          <p:cNvSpPr txBox="1"/>
          <p:nvPr/>
        </p:nvSpPr>
        <p:spPr>
          <a:xfrm>
            <a:off x="5900495" y="5372545"/>
            <a:ext cx="496570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2000" spc="-3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Pretendard Black" panose="02000A03000000020004" pitchFamily="50" charset="-127"/>
              </a:rPr>
              <a:t>인프런</a:t>
            </a:r>
            <a:r>
              <a:rPr lang="ko-KR" altLang="en-US" sz="20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Pretendard Black" panose="02000A03000000020004" pitchFamily="50" charset="-127"/>
              </a:rPr>
              <a:t> 강의</a:t>
            </a:r>
            <a:r>
              <a:rPr lang="en-US" altLang="ko-KR" sz="20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Pretendard Black" panose="02000A03000000020004" pitchFamily="50" charset="-127"/>
              </a:rPr>
              <a:t>(</a:t>
            </a:r>
            <a:r>
              <a:rPr lang="ko-KR" altLang="en-US" sz="20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Pretendard Black" panose="02000A03000000020004" pitchFamily="50" charset="-127"/>
              </a:rPr>
              <a:t>무료</a:t>
            </a:r>
            <a:r>
              <a:rPr lang="en-US" altLang="ko-KR" sz="20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Pretendard Black" panose="02000A03000000020004" pitchFamily="50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1485627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B27AB28-CF14-FC1A-550C-6B1DB6E94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57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7CF361-BFAA-6ADE-ECFE-F99EAC228007}"/>
              </a:ext>
            </a:extLst>
          </p:cNvPr>
          <p:cNvSpPr txBox="1"/>
          <p:nvPr/>
        </p:nvSpPr>
        <p:spPr>
          <a:xfrm>
            <a:off x="5033826" y="2775347"/>
            <a:ext cx="2192908" cy="101566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66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Pretendard Black" panose="02000A03000000020004" pitchFamily="50" charset="-127"/>
              </a:rPr>
              <a:t>Q &amp; A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8B3750C-8D44-711D-CC51-4BE9B7969916}"/>
              </a:ext>
            </a:extLst>
          </p:cNvPr>
          <p:cNvSpPr/>
          <p:nvPr/>
        </p:nvSpPr>
        <p:spPr>
          <a:xfrm>
            <a:off x="0" y="192975"/>
            <a:ext cx="12192000" cy="435789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DD371978-0DF8-610B-C718-AF23FDB490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6927" y="350486"/>
            <a:ext cx="892573" cy="235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43D655C-D308-1C86-3DAE-26DAEFFCECAD}"/>
              </a:ext>
            </a:extLst>
          </p:cNvPr>
          <p:cNvSpPr txBox="1"/>
          <p:nvPr/>
        </p:nvSpPr>
        <p:spPr>
          <a:xfrm>
            <a:off x="1079500" y="370458"/>
            <a:ext cx="2095125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ExtraLight" panose="02000303000000020004" pitchFamily="2" charset="-127"/>
                <a:ea typeface="Pretendard ExtraLight" panose="02000303000000020004" pitchFamily="2" charset="-127"/>
                <a:cs typeface="Pretendard ExtraLight" panose="02000303000000020004" pitchFamily="2" charset="-127"/>
              </a:rPr>
              <a:t>경희대학교 데이터분석 동아리</a:t>
            </a:r>
            <a:endParaRPr lang="en-US" altLang="ko-KR" sz="14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Pretendard ExtraLight" panose="02000303000000020004" pitchFamily="2" charset="-127"/>
              <a:ea typeface="Pretendard ExtraLight" panose="02000303000000020004" pitchFamily="2" charset="-127"/>
              <a:cs typeface="Pretendard ExtraLight" panose="020003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797184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B27AB28-CF14-FC1A-550C-6B1DB6E94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7CF361-BFAA-6ADE-ECFE-F99EAC228007}"/>
              </a:ext>
            </a:extLst>
          </p:cNvPr>
          <p:cNvSpPr txBox="1"/>
          <p:nvPr/>
        </p:nvSpPr>
        <p:spPr>
          <a:xfrm>
            <a:off x="2490011" y="826293"/>
            <a:ext cx="7211977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40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Pretendard Black" panose="02000A03000000020004" pitchFamily="50" charset="-127"/>
              </a:rPr>
              <a:t>Git</a:t>
            </a:r>
            <a:r>
              <a:rPr lang="ko-KR" altLang="en-US" sz="40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Pretendard Black" panose="02000A03000000020004" pitchFamily="50" charset="-127"/>
              </a:rPr>
              <a:t> </a:t>
            </a:r>
            <a:r>
              <a:rPr lang="en-US" altLang="ko-KR" sz="40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Pretendard Black" panose="02000A03000000020004" pitchFamily="50" charset="-127"/>
              </a:rPr>
              <a:t>= </a:t>
            </a:r>
            <a:r>
              <a:rPr lang="ko-KR" altLang="en-US" sz="40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FFC000"/>
                </a:solidFill>
                <a:latin typeface="+mj-ea"/>
                <a:ea typeface="+mj-ea"/>
                <a:cs typeface="Pretendard Black" panose="02000A03000000020004" pitchFamily="50" charset="-127"/>
              </a:rPr>
              <a:t>분산형 버전 관리 </a:t>
            </a:r>
            <a:r>
              <a:rPr lang="ko-KR" altLang="en-US" sz="40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Pretendard Black" panose="02000A03000000020004" pitchFamily="50" charset="-127"/>
              </a:rPr>
              <a:t>시스템 </a:t>
            </a:r>
            <a:endParaRPr lang="en-US" altLang="ko-KR" sz="40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  <a:cs typeface="Pretendard Black" panose="02000A03000000020004" pitchFamily="50" charset="-127"/>
            </a:endParaRPr>
          </a:p>
          <a:p>
            <a:pPr marL="742950" indent="-742950" algn="ctr">
              <a:buAutoNum type="arabicPeriod"/>
            </a:pPr>
            <a:endParaRPr lang="en-US" altLang="ko-KR" sz="40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  <a:cs typeface="Pretendard Black" panose="02000A03000000020004" pitchFamily="50" charset="-127"/>
            </a:endParaRPr>
          </a:p>
        </p:txBody>
      </p:sp>
      <p:pic>
        <p:nvPicPr>
          <p:cNvPr id="8194" name="Picture 2" descr="General | Historical Technical Figures | Linus Torvalds | Codecademy">
            <a:extLst>
              <a:ext uri="{FF2B5EF4-FFF2-40B4-BE49-F238E27FC236}">
                <a16:creationId xmlns:a16="http://schemas.microsoft.com/office/drawing/2014/main" id="{88C6FA8B-4249-8DCD-843A-FC7F4C5D5C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054" b="99552" l="1250" r="99375">
                        <a14:foregroundMark x1="56875" y1="9193" x2="43125" y2="9865"/>
                        <a14:foregroundMark x1="43125" y1="9865" x2="33750" y2="12556"/>
                        <a14:foregroundMark x1="29688" y1="15695" x2="28438" y2="22197"/>
                        <a14:foregroundMark x1="27500" y1="13453" x2="25625" y2="29372"/>
                        <a14:foregroundMark x1="53750" y1="6502" x2="64063" y2="7175"/>
                        <a14:foregroundMark x1="40938" y1="54036" x2="42500" y2="55157"/>
                        <a14:foregroundMark x1="33125" y1="51570" x2="33125" y2="54484"/>
                        <a14:foregroundMark x1="39063" y1="54709" x2="39063" y2="57399"/>
                        <a14:foregroundMark x1="29375" y1="51794" x2="29063" y2="88341"/>
                        <a14:foregroundMark x1="29063" y1="88341" x2="25000" y2="99552"/>
                        <a14:foregroundMark x1="40625" y1="78700" x2="14688" y2="86547"/>
                        <a14:foregroundMark x1="33438" y1="67040" x2="1250" y2="84529"/>
                        <a14:foregroundMark x1="60313" y1="61659" x2="95625" y2="68834"/>
                        <a14:foregroundMark x1="81875" y1="70404" x2="93438" y2="70628"/>
                        <a14:foregroundMark x1="90000" y1="70852" x2="99063" y2="71076"/>
                        <a14:foregroundMark x1="80625" y1="69955" x2="99375" y2="70179"/>
                        <a14:foregroundMark x1="62187" y1="70179" x2="93438" y2="80045"/>
                        <a14:foregroundMark x1="55000" y1="72197" x2="45313" y2="84753"/>
                        <a14:foregroundMark x1="45313" y1="84753" x2="42188" y2="94395"/>
                        <a14:foregroundMark x1="42188" y1="94395" x2="52500" y2="99327"/>
                        <a14:foregroundMark x1="52500" y1="99327" x2="90313" y2="74664"/>
                        <a14:foregroundMark x1="90313" y1="74664" x2="71563" y2="73767"/>
                        <a14:foregroundMark x1="71563" y1="73767" x2="55625" y2="69955"/>
                        <a14:foregroundMark x1="42500" y1="72197" x2="52188" y2="80717"/>
                        <a14:foregroundMark x1="52188" y1="80717" x2="66875" y2="75336"/>
                        <a14:foregroundMark x1="66875" y1="75336" x2="70938" y2="65695"/>
                        <a14:foregroundMark x1="70938" y1="65695" x2="66250" y2="62556"/>
                        <a14:foregroundMark x1="66563" y1="6951" x2="66563" y2="6951"/>
                        <a14:foregroundMark x1="49375" y1="6951" x2="49375" y2="6951"/>
                        <a14:foregroundMark x1="47188" y1="6951" x2="53125" y2="7175"/>
                        <a14:foregroundMark x1="36875" y1="8296" x2="39688" y2="8520"/>
                        <a14:foregroundMark x1="35625" y1="8520" x2="42188" y2="8520"/>
                        <a14:foregroundMark x1="24688" y1="16368" x2="23750" y2="19955"/>
                        <a14:foregroundMark x1="22813" y1="17489" x2="22188" y2="27354"/>
                        <a14:foregroundMark x1="21250" y1="20852" x2="20625" y2="29596"/>
                        <a14:foregroundMark x1="20625" y1="29596" x2="20625" y2="29596"/>
                        <a14:foregroundMark x1="20000" y1="25336" x2="21250" y2="32063"/>
                        <a14:foregroundMark x1="19063" y1="29596" x2="21563" y2="36323"/>
                        <a14:foregroundMark x1="18750" y1="34753" x2="21875" y2="46188"/>
                        <a14:foregroundMark x1="20313" y1="41928" x2="19375" y2="52242"/>
                        <a14:foregroundMark x1="19375" y1="52242" x2="19063" y2="52691"/>
                        <a14:foregroundMark x1="60000" y1="6726" x2="68750" y2="7848"/>
                        <a14:foregroundMark x1="69375" y1="7848" x2="77813" y2="1143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88288" y="2247304"/>
            <a:ext cx="2146300" cy="2991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 descr="Git - 나무위키">
            <a:extLst>
              <a:ext uri="{FF2B5EF4-FFF2-40B4-BE49-F238E27FC236}">
                <a16:creationId xmlns:a16="http://schemas.microsoft.com/office/drawing/2014/main" id="{6ECDF98A-1C80-28C1-550B-223277C83D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63690" y="2863154"/>
            <a:ext cx="2120901" cy="886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 descr="TryHackMe | Linux Fundamentals">
            <a:extLst>
              <a:ext uri="{FF2B5EF4-FFF2-40B4-BE49-F238E27FC236}">
                <a16:creationId xmlns:a16="http://schemas.microsoft.com/office/drawing/2014/main" id="{57542E3C-98F9-DF39-F5AF-00551D6267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963803" y="4065767"/>
            <a:ext cx="1580691" cy="1580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CA34A88-E8A7-5D1E-C1C0-857AD69D52E0}"/>
              </a:ext>
            </a:extLst>
          </p:cNvPr>
          <p:cNvSpPr txBox="1"/>
          <p:nvPr/>
        </p:nvSpPr>
        <p:spPr>
          <a:xfrm>
            <a:off x="7530291" y="4014709"/>
            <a:ext cx="3365500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28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Pretendard Black" panose="02000A03000000020004" pitchFamily="50" charset="-127"/>
              </a:rPr>
              <a:t>초안</a:t>
            </a:r>
            <a:r>
              <a:rPr lang="en-US" altLang="ko-KR" sz="28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Pretendard Black" panose="02000A03000000020004" pitchFamily="50" charset="-127"/>
              </a:rPr>
              <a:t> </a:t>
            </a:r>
            <a:r>
              <a:rPr lang="en-US" altLang="ko-KR" sz="2800" spc="-3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Pretendard Black" panose="02000A03000000020004" pitchFamily="50" charset="-127"/>
              </a:rPr>
              <a:t>ver</a:t>
            </a:r>
            <a:endParaRPr lang="en-US" altLang="ko-KR" sz="28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  <a:cs typeface="Pretendard Black" panose="02000A03000000020004" pitchFamily="50" charset="-127"/>
            </a:endParaRPr>
          </a:p>
        </p:txBody>
      </p:sp>
      <p:pic>
        <p:nvPicPr>
          <p:cNvPr id="8208" name="Picture 16" descr="불 - 무료 자연개 아이콘">
            <a:extLst>
              <a:ext uri="{FF2B5EF4-FFF2-40B4-BE49-F238E27FC236}">
                <a16:creationId xmlns:a16="http://schemas.microsoft.com/office/drawing/2014/main" id="{8B289899-4DA2-81C3-D4FB-2D21630BE2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15130" y="1965526"/>
            <a:ext cx="1092615" cy="1092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오른쪽 화살표[R] 4">
            <a:extLst>
              <a:ext uri="{FF2B5EF4-FFF2-40B4-BE49-F238E27FC236}">
                <a16:creationId xmlns:a16="http://schemas.microsoft.com/office/drawing/2014/main" id="{492AEA77-731F-E272-2FFD-C5730CFA475E}"/>
              </a:ext>
            </a:extLst>
          </p:cNvPr>
          <p:cNvSpPr/>
          <p:nvPr/>
        </p:nvSpPr>
        <p:spPr>
          <a:xfrm>
            <a:off x="5254401" y="3046472"/>
            <a:ext cx="1752600" cy="941328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800" b="1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10</a:t>
            </a:r>
            <a:r>
              <a:rPr kumimoji="1" lang="ko-KR" altLang="en-US" sz="2800" b="1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일</a:t>
            </a:r>
          </a:p>
        </p:txBody>
      </p:sp>
    </p:spTree>
    <p:extLst>
      <p:ext uri="{BB962C8B-B14F-4D97-AF65-F5344CB8AC3E}">
        <p14:creationId xmlns:p14="http://schemas.microsoft.com/office/powerpoint/2010/main" val="10341069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B27AB28-CF14-FC1A-550C-6B1DB6E94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7CF361-BFAA-6ADE-ECFE-F99EAC228007}"/>
              </a:ext>
            </a:extLst>
          </p:cNvPr>
          <p:cNvSpPr txBox="1"/>
          <p:nvPr/>
        </p:nvSpPr>
        <p:spPr>
          <a:xfrm>
            <a:off x="2490011" y="1119187"/>
            <a:ext cx="7211977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40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Pretendard Black" panose="02000A03000000020004" pitchFamily="50" charset="-127"/>
              </a:rPr>
              <a:t>git</a:t>
            </a:r>
            <a:r>
              <a:rPr lang="ko-KR" altLang="en-US" sz="40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Pretendard Black" panose="02000A03000000020004" pitchFamily="50" charset="-127"/>
              </a:rPr>
              <a:t>이 왜 중요할까요</a:t>
            </a:r>
            <a:r>
              <a:rPr lang="en-US" altLang="ko-KR" sz="40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Pretendard Black" panose="02000A03000000020004" pitchFamily="50" charset="-127"/>
              </a:rPr>
              <a:t>?</a:t>
            </a:r>
          </a:p>
          <a:p>
            <a:pPr marL="742950" indent="-742950" algn="ctr">
              <a:buAutoNum type="arabicPeriod"/>
            </a:pPr>
            <a:endParaRPr lang="en-US" altLang="ko-KR" sz="40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  <a:cs typeface="Pretendard Black" panose="02000A03000000020004" pitchFamily="50" charset="-127"/>
            </a:endParaRPr>
          </a:p>
        </p:txBody>
      </p:sp>
      <p:pic>
        <p:nvPicPr>
          <p:cNvPr id="5124" name="Picture 4" descr="In case of fire 1 git commit 2 git push 3 leave building | Double Momentum">
            <a:extLst>
              <a:ext uri="{FF2B5EF4-FFF2-40B4-BE49-F238E27FC236}">
                <a16:creationId xmlns:a16="http://schemas.microsoft.com/office/drawing/2014/main" id="{A75334AA-84E5-453F-AC2A-76875CA55F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56210" y="2175150"/>
            <a:ext cx="4908779" cy="3428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A0D08EB-488A-66E0-9519-3B359E685E22}"/>
              </a:ext>
            </a:extLst>
          </p:cNvPr>
          <p:cNvSpPr txBox="1"/>
          <p:nvPr/>
        </p:nvSpPr>
        <p:spPr>
          <a:xfrm>
            <a:off x="-319168" y="2965847"/>
            <a:ext cx="7211977" cy="18466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742950" indent="-742950" algn="ctr">
              <a:buAutoNum type="arabicPeriod"/>
            </a:pPr>
            <a:r>
              <a:rPr lang="ko-KR" altLang="en-US" sz="40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Pretendard Black" panose="02000A03000000020004" pitchFamily="50" charset="-127"/>
              </a:rPr>
              <a:t>버전 관리</a:t>
            </a:r>
            <a:endParaRPr lang="en-US" altLang="ko-KR" sz="40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  <a:cs typeface="Pretendard Black" panose="02000A03000000020004" pitchFamily="50" charset="-127"/>
            </a:endParaRPr>
          </a:p>
          <a:p>
            <a:pPr marL="742950" indent="-742950" algn="ctr">
              <a:buAutoNum type="arabicPeriod"/>
            </a:pPr>
            <a:r>
              <a:rPr lang="ko-KR" altLang="en-US" sz="40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Pretendard Black" panose="02000A03000000020004" pitchFamily="50" charset="-127"/>
              </a:rPr>
              <a:t>타인과 협업</a:t>
            </a:r>
            <a:endParaRPr lang="en-US" altLang="ko-KR" sz="40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  <a:cs typeface="Pretendard Black" panose="02000A03000000020004" pitchFamily="50" charset="-127"/>
            </a:endParaRPr>
          </a:p>
          <a:p>
            <a:pPr marL="742950" indent="-742950" algn="ctr">
              <a:buAutoNum type="arabicPeriod"/>
            </a:pPr>
            <a:endParaRPr lang="en-US" altLang="ko-KR" sz="40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  <a:cs typeface="Pretendard Black" panose="02000A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678413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B27AB28-CF14-FC1A-550C-6B1DB6E94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7CF361-BFAA-6ADE-ECFE-F99EAC228007}"/>
              </a:ext>
            </a:extLst>
          </p:cNvPr>
          <p:cNvSpPr txBox="1"/>
          <p:nvPr/>
        </p:nvSpPr>
        <p:spPr>
          <a:xfrm>
            <a:off x="2490011" y="1119187"/>
            <a:ext cx="7211977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40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Pretendard Black" panose="02000A03000000020004" pitchFamily="50" charset="-127"/>
              </a:rPr>
              <a:t>git</a:t>
            </a:r>
            <a:r>
              <a:rPr lang="ko-KR" altLang="en-US" sz="40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Pretendard Black" panose="02000A03000000020004" pitchFamily="50" charset="-127"/>
              </a:rPr>
              <a:t>이 왜 중요할까요</a:t>
            </a:r>
            <a:r>
              <a:rPr lang="en-US" altLang="ko-KR" sz="40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Pretendard Black" panose="02000A03000000020004" pitchFamily="50" charset="-127"/>
              </a:rPr>
              <a:t>?</a:t>
            </a:r>
          </a:p>
          <a:p>
            <a:pPr marL="742950" indent="-742950" algn="ctr">
              <a:buAutoNum type="arabicPeriod"/>
            </a:pPr>
            <a:endParaRPr lang="en-US" altLang="ko-KR" sz="40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  <a:cs typeface="Pretendard Black" panose="02000A0300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0D08EB-488A-66E0-9519-3B359E685E22}"/>
              </a:ext>
            </a:extLst>
          </p:cNvPr>
          <p:cNvSpPr txBox="1"/>
          <p:nvPr/>
        </p:nvSpPr>
        <p:spPr>
          <a:xfrm>
            <a:off x="-319168" y="2965847"/>
            <a:ext cx="7211977" cy="18466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742950" indent="-742950" algn="ctr">
              <a:buAutoNum type="arabicPeriod"/>
            </a:pPr>
            <a:r>
              <a:rPr lang="ko-KR" altLang="en-US" sz="40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FFC000"/>
                </a:solidFill>
                <a:latin typeface="+mj-ea"/>
                <a:ea typeface="+mj-ea"/>
                <a:cs typeface="Pretendard Black" panose="02000A03000000020004" pitchFamily="50" charset="-127"/>
              </a:rPr>
              <a:t>버전 관리</a:t>
            </a:r>
            <a:endParaRPr lang="en-US" altLang="ko-KR" sz="40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FFC000"/>
              </a:solidFill>
              <a:latin typeface="+mj-ea"/>
              <a:ea typeface="+mj-ea"/>
              <a:cs typeface="Pretendard Black" panose="02000A03000000020004" pitchFamily="50" charset="-127"/>
            </a:endParaRPr>
          </a:p>
          <a:p>
            <a:pPr marL="742950" indent="-742950" algn="ctr">
              <a:buAutoNum type="arabicPeriod"/>
            </a:pPr>
            <a:r>
              <a:rPr lang="ko-KR" altLang="en-US" sz="40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Pretendard Black" panose="02000A03000000020004" pitchFamily="50" charset="-127"/>
              </a:rPr>
              <a:t>타인과 협업</a:t>
            </a:r>
            <a:endParaRPr lang="en-US" altLang="ko-KR" sz="40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  <a:cs typeface="Pretendard Black" panose="02000A03000000020004" pitchFamily="50" charset="-127"/>
            </a:endParaRPr>
          </a:p>
          <a:p>
            <a:pPr marL="742950" indent="-742950" algn="ctr">
              <a:buAutoNum type="arabicPeriod"/>
            </a:pPr>
            <a:endParaRPr lang="en-US" altLang="ko-KR" sz="40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  <a:cs typeface="Pretendard Black" panose="02000A03000000020004" pitchFamily="50" charset="-127"/>
            </a:endParaRPr>
          </a:p>
        </p:txBody>
      </p:sp>
      <p:pic>
        <p:nvPicPr>
          <p:cNvPr id="7172" name="Picture 4" descr="Git &amp; Github] 햣..">
            <a:extLst>
              <a:ext uri="{FF2B5EF4-FFF2-40B4-BE49-F238E27FC236}">
                <a16:creationId xmlns:a16="http://schemas.microsoft.com/office/drawing/2014/main" id="{07842C3D-2DEC-06FE-1AEA-8801DA6AB4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92809" y="2159397"/>
            <a:ext cx="4159477" cy="3459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12177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B27AB28-CF14-FC1A-550C-6B1DB6E94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7CF361-BFAA-6ADE-ECFE-F99EAC228007}"/>
              </a:ext>
            </a:extLst>
          </p:cNvPr>
          <p:cNvSpPr txBox="1"/>
          <p:nvPr/>
        </p:nvSpPr>
        <p:spPr>
          <a:xfrm>
            <a:off x="2490011" y="1119187"/>
            <a:ext cx="7211977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40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Pretendard Black" panose="02000A03000000020004" pitchFamily="50" charset="-127"/>
              </a:rPr>
              <a:t>git</a:t>
            </a:r>
            <a:r>
              <a:rPr lang="ko-KR" altLang="en-US" sz="40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Pretendard Black" panose="02000A03000000020004" pitchFamily="50" charset="-127"/>
              </a:rPr>
              <a:t>이 왜 중요할까요</a:t>
            </a:r>
            <a:r>
              <a:rPr lang="en-US" altLang="ko-KR" sz="40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Pretendard Black" panose="02000A03000000020004" pitchFamily="50" charset="-127"/>
              </a:rPr>
              <a:t>?</a:t>
            </a:r>
          </a:p>
          <a:p>
            <a:pPr marL="742950" indent="-742950" algn="ctr">
              <a:buAutoNum type="arabicPeriod"/>
            </a:pPr>
            <a:endParaRPr lang="en-US" altLang="ko-KR" sz="40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  <a:cs typeface="Pretendard Black" panose="02000A0300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0D08EB-488A-66E0-9519-3B359E685E22}"/>
              </a:ext>
            </a:extLst>
          </p:cNvPr>
          <p:cNvSpPr txBox="1"/>
          <p:nvPr/>
        </p:nvSpPr>
        <p:spPr>
          <a:xfrm>
            <a:off x="-319168" y="2965847"/>
            <a:ext cx="7211977" cy="18466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742950" indent="-742950" algn="ctr">
              <a:buAutoNum type="arabicPeriod"/>
            </a:pPr>
            <a:r>
              <a:rPr lang="ko-KR" altLang="en-US" sz="40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Pretendard Black" panose="02000A03000000020004" pitchFamily="50" charset="-127"/>
              </a:rPr>
              <a:t>버전 관리</a:t>
            </a:r>
            <a:endParaRPr lang="en-US" altLang="ko-KR" sz="40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  <a:cs typeface="Pretendard Black" panose="02000A03000000020004" pitchFamily="50" charset="-127"/>
            </a:endParaRPr>
          </a:p>
          <a:p>
            <a:pPr marL="742950" indent="-742950" algn="ctr">
              <a:buAutoNum type="arabicPeriod"/>
            </a:pPr>
            <a:r>
              <a:rPr lang="ko-KR" altLang="en-US" sz="40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FFC000"/>
                </a:solidFill>
                <a:latin typeface="+mj-ea"/>
                <a:ea typeface="+mj-ea"/>
                <a:cs typeface="Pretendard Black" panose="02000A03000000020004" pitchFamily="50" charset="-127"/>
              </a:rPr>
              <a:t>타인과 협업</a:t>
            </a:r>
            <a:endParaRPr lang="en-US" altLang="ko-KR" sz="40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FFC000"/>
              </a:solidFill>
              <a:latin typeface="+mj-ea"/>
              <a:ea typeface="+mj-ea"/>
              <a:cs typeface="Pretendard Black" panose="02000A03000000020004" pitchFamily="50" charset="-127"/>
            </a:endParaRPr>
          </a:p>
          <a:p>
            <a:pPr marL="742950" indent="-742950" algn="ctr">
              <a:buAutoNum type="arabicPeriod"/>
            </a:pPr>
            <a:endParaRPr lang="en-US" altLang="ko-KR" sz="40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  <a:cs typeface="Pretendard Black" panose="02000A03000000020004" pitchFamily="50" charset="-127"/>
            </a:endParaRPr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62E532C0-DF28-4B52-4367-367EB3B3B0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38776" y="2275680"/>
            <a:ext cx="4526935" cy="302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3520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사용자 지정 7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049F0"/>
      </a:accent1>
      <a:accent2>
        <a:srgbClr val="7879B2"/>
      </a:accent2>
      <a:accent3>
        <a:srgbClr val="5D667B"/>
      </a:accent3>
      <a:accent4>
        <a:srgbClr val="00ABB2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7">
      <a:majorFont>
        <a:latin typeface="Pretendard ExtraBold"/>
        <a:ea typeface="Pretendard ExtraBold"/>
        <a:cs typeface=""/>
      </a:majorFont>
      <a:minorFont>
        <a:latin typeface="Pretendard Light"/>
        <a:ea typeface="Pretendard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10796</TotalTime>
  <Words>1354</Words>
  <Application>Microsoft Macintosh PowerPoint</Application>
  <PresentationFormat>와이드스크린</PresentationFormat>
  <Paragraphs>278</Paragraphs>
  <Slides>57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57</vt:i4>
      </vt:variant>
    </vt:vector>
  </HeadingPairs>
  <TitlesOfParts>
    <vt:vector size="64" baseType="lpstr">
      <vt:lpstr>맑은 고딕</vt:lpstr>
      <vt:lpstr>Pretendard</vt:lpstr>
      <vt:lpstr>Pretendard ExtraBold</vt:lpstr>
      <vt:lpstr>Pretendard ExtraLight</vt:lpstr>
      <vt:lpstr>Pretendard Light</vt:lpstr>
      <vt:lpstr>Pretendard SemiBold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Jung Taewon</dc:creator>
  <cp:lastModifiedBy>노명은</cp:lastModifiedBy>
  <cp:revision>38</cp:revision>
  <dcterms:created xsi:type="dcterms:W3CDTF">2022-03-08T09:40:54Z</dcterms:created>
  <dcterms:modified xsi:type="dcterms:W3CDTF">2023-08-31T07:47:10Z</dcterms:modified>
</cp:coreProperties>
</file>